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58" r:id="rId4"/>
    <p:sldId id="260" r:id="rId5"/>
    <p:sldId id="261" r:id="rId6"/>
    <p:sldId id="265" r:id="rId7"/>
    <p:sldId id="263" r:id="rId8"/>
    <p:sldId id="264" r:id="rId9"/>
    <p:sldId id="266" r:id="rId10"/>
    <p:sldId id="267" r:id="rId11"/>
    <p:sldId id="268" r:id="rId12"/>
    <p:sldId id="269" r:id="rId13"/>
    <p:sldId id="270" r:id="rId14"/>
    <p:sldId id="259" r:id="rId15"/>
    <p:sldId id="271" r:id="rId16"/>
    <p:sldId id="277" r:id="rId17"/>
    <p:sldId id="272" r:id="rId18"/>
    <p:sldId id="273" r:id="rId19"/>
    <p:sldId id="274" r:id="rId20"/>
    <p:sldId id="275" r:id="rId21"/>
    <p:sldId id="276" r:id="rId22"/>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08F8B1-57E8-4131-A3AE-2E5CF5C56E8C}" type="datetimeFigureOut">
              <a:rPr lang="de-DE" smtClean="0"/>
              <a:pPr/>
              <a:t>08.12.2010</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1C13E1-1A79-4E46-A7D7-7F89A2BDF0EF}" type="slidenum">
              <a:rPr lang="de-DE" smtClean="0"/>
              <a:pPr/>
              <a:t>‹Nr.›</a:t>
            </a:fld>
            <a:endParaRPr lang="de-DE"/>
          </a:p>
        </p:txBody>
      </p:sp>
    </p:spTree>
    <p:extLst>
      <p:ext uri="{BB962C8B-B14F-4D97-AF65-F5344CB8AC3E}">
        <p14:creationId xmlns="" xmlns:p14="http://schemas.microsoft.com/office/powerpoint/2010/main" val="2161326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15" name="Abgerundetes Rechteck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Abgerundetes Rechteck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el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de-DE" smtClean="0"/>
              <a:t>Titelmasterformat durch Klicken bearbeiten</a:t>
            </a:r>
            <a:endParaRPr kumimoji="0" lang="en-US"/>
          </a:p>
        </p:txBody>
      </p:sp>
      <p:sp>
        <p:nvSpPr>
          <p:cNvPr id="20" name="Untertitel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de-DE" smtClean="0"/>
              <a:t>Formatvorlage des Untertitelmasters durch Klicken bearbeiten</a:t>
            </a:r>
            <a:endParaRPr kumimoji="0" lang="en-US"/>
          </a:p>
        </p:txBody>
      </p:sp>
      <p:sp>
        <p:nvSpPr>
          <p:cNvPr id="19" name="Datumsplatzhalter 18"/>
          <p:cNvSpPr>
            <a:spLocks noGrp="1"/>
          </p:cNvSpPr>
          <p:nvPr>
            <p:ph type="dt" sz="half" idx="10"/>
          </p:nvPr>
        </p:nvSpPr>
        <p:spPr/>
        <p:txBody>
          <a:bodyPr/>
          <a:lstStyle>
            <a:extLst/>
          </a:lstStyle>
          <a:p>
            <a:fld id="{1889F1A2-5534-4F50-BFF0-CC4CFFCAE84B}" type="datetime1">
              <a:rPr lang="de-DE" smtClean="0"/>
              <a:pPr/>
              <a:t>08.12.2010</a:t>
            </a:fld>
            <a:endParaRPr lang="de-DE"/>
          </a:p>
        </p:txBody>
      </p:sp>
      <p:sp>
        <p:nvSpPr>
          <p:cNvPr id="8" name="Fußzeilenplatzhalter 7"/>
          <p:cNvSpPr>
            <a:spLocks noGrp="1"/>
          </p:cNvSpPr>
          <p:nvPr>
            <p:ph type="ftr" sz="quarter" idx="11"/>
          </p:nvPr>
        </p:nvSpPr>
        <p:spPr/>
        <p:txBody>
          <a:bodyPr/>
          <a:lstStyle>
            <a:extLst/>
          </a:lstStyle>
          <a:p>
            <a:endParaRPr lang="de-DE"/>
          </a:p>
        </p:txBody>
      </p:sp>
      <p:sp>
        <p:nvSpPr>
          <p:cNvPr id="11" name="Foliennummernplatzhalter 10"/>
          <p:cNvSpPr>
            <a:spLocks noGrp="1"/>
          </p:cNvSpPr>
          <p:nvPr>
            <p:ph type="sldNum" sz="quarter" idx="12"/>
          </p:nvPr>
        </p:nvSpPr>
        <p:spPr/>
        <p:txBody>
          <a:bodyPr/>
          <a:lstStyle>
            <a:extLst/>
          </a:lstStyle>
          <a:p>
            <a:fld id="{A11C8D66-B3F6-48D0-B4ED-9459667E254F}"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502920" y="4983480"/>
            <a:ext cx="8183880" cy="1051560"/>
          </a:xfrm>
        </p:spPr>
        <p:txBody>
          <a:bodyPr/>
          <a:lstStyle>
            <a:extLs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502920" y="530352"/>
            <a:ext cx="8183880" cy="4187952"/>
          </a:xfrm>
        </p:spPr>
        <p:txBody>
          <a:bodyPr vert="eaVert"/>
          <a:lstStyle>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extLst/>
          </a:lstStyle>
          <a:p>
            <a:fld id="{A3326B07-369F-4E8F-8E11-49464913EEB0}" type="datetime1">
              <a:rPr lang="de-DE" smtClean="0"/>
              <a:pPr/>
              <a:t>08.12.2010</a:t>
            </a:fld>
            <a:endParaRPr lang="de-DE"/>
          </a:p>
        </p:txBody>
      </p:sp>
      <p:sp>
        <p:nvSpPr>
          <p:cNvPr id="5" name="Fußzeilenplatzhalter 4"/>
          <p:cNvSpPr>
            <a:spLocks noGrp="1"/>
          </p:cNvSpPr>
          <p:nvPr>
            <p:ph type="ftr" sz="quarter" idx="11"/>
          </p:nvPr>
        </p:nvSpPr>
        <p:spPr/>
        <p:txBody>
          <a:bodyPr/>
          <a:lstStyle>
            <a:extLst/>
          </a:lstStyle>
          <a:p>
            <a:endParaRPr lang="de-DE"/>
          </a:p>
        </p:txBody>
      </p:sp>
      <p:sp>
        <p:nvSpPr>
          <p:cNvPr id="6" name="Foliennummernplatzhalter 5"/>
          <p:cNvSpPr>
            <a:spLocks noGrp="1"/>
          </p:cNvSpPr>
          <p:nvPr>
            <p:ph type="sldNum" sz="quarter" idx="12"/>
          </p:nvPr>
        </p:nvSpPr>
        <p:spPr/>
        <p:txBody>
          <a:bodyPr/>
          <a:lstStyle>
            <a:extLst/>
          </a:lstStyle>
          <a:p>
            <a:fld id="{A11C8D66-B3F6-48D0-B4ED-9459667E254F}"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533404"/>
            <a:ext cx="1981200" cy="5257799"/>
          </a:xfrm>
        </p:spPr>
        <p:txBody>
          <a:bodyPr vert="eaVert"/>
          <a:lstStyle>
            <a:extLs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533400" y="533402"/>
            <a:ext cx="5943600" cy="5257801"/>
          </a:xfrm>
        </p:spPr>
        <p:txBody>
          <a:bodyPr vert="eaVert"/>
          <a:lstStyle>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extLst/>
          </a:lstStyle>
          <a:p>
            <a:fld id="{3D6944CD-AD00-41EB-9079-25922D4F4EF9}" type="datetime1">
              <a:rPr lang="de-DE" smtClean="0"/>
              <a:pPr/>
              <a:t>08.12.2010</a:t>
            </a:fld>
            <a:endParaRPr lang="de-DE"/>
          </a:p>
        </p:txBody>
      </p:sp>
      <p:sp>
        <p:nvSpPr>
          <p:cNvPr id="5" name="Fußzeilenplatzhalter 4"/>
          <p:cNvSpPr>
            <a:spLocks noGrp="1"/>
          </p:cNvSpPr>
          <p:nvPr>
            <p:ph type="ftr" sz="quarter" idx="11"/>
          </p:nvPr>
        </p:nvSpPr>
        <p:spPr/>
        <p:txBody>
          <a:bodyPr/>
          <a:lstStyle>
            <a:extLst/>
          </a:lstStyle>
          <a:p>
            <a:endParaRPr lang="de-DE"/>
          </a:p>
        </p:txBody>
      </p:sp>
      <p:sp>
        <p:nvSpPr>
          <p:cNvPr id="6" name="Foliennummernplatzhalter 5"/>
          <p:cNvSpPr>
            <a:spLocks noGrp="1"/>
          </p:cNvSpPr>
          <p:nvPr>
            <p:ph type="sldNum" sz="quarter" idx="12"/>
          </p:nvPr>
        </p:nvSpPr>
        <p:spPr/>
        <p:txBody>
          <a:bodyPr/>
          <a:lstStyle>
            <a:extLst/>
          </a:lstStyle>
          <a:p>
            <a:fld id="{A11C8D66-B3F6-48D0-B4ED-9459667E254F}"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02920" y="4983480"/>
            <a:ext cx="8183880" cy="1051560"/>
          </a:xfrm>
        </p:spPr>
        <p:txBody>
          <a:bodyPr/>
          <a:lstStyle>
            <a:extLst/>
          </a:lstStyle>
          <a:p>
            <a:r>
              <a:rPr kumimoji="0" lang="de-DE" smtClean="0"/>
              <a:t>Titelmasterformat durch Klicken bearbeiten</a:t>
            </a:r>
            <a:endParaRPr kumimoji="0" lang="en-US"/>
          </a:p>
        </p:txBody>
      </p:sp>
      <p:sp>
        <p:nvSpPr>
          <p:cNvPr id="3" name="Inhaltsplatzhalter 2"/>
          <p:cNvSpPr>
            <a:spLocks noGrp="1"/>
          </p:cNvSpPr>
          <p:nvPr>
            <p:ph idx="1"/>
          </p:nvPr>
        </p:nvSpPr>
        <p:spPr>
          <a:xfrm>
            <a:off x="502920" y="530352"/>
            <a:ext cx="8183880" cy="4187952"/>
          </a:xfrm>
        </p:spPr>
        <p:txBody>
          <a:bodyPr/>
          <a:lstStyle>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extLst/>
          </a:lstStyle>
          <a:p>
            <a:fld id="{11B27797-B43F-4593-99C5-86F3E67012ED}" type="datetime1">
              <a:rPr lang="de-DE" smtClean="0"/>
              <a:pPr/>
              <a:t>08.12.2010</a:t>
            </a:fld>
            <a:endParaRPr lang="de-DE"/>
          </a:p>
        </p:txBody>
      </p:sp>
      <p:sp>
        <p:nvSpPr>
          <p:cNvPr id="5" name="Fußzeilenplatzhalter 4"/>
          <p:cNvSpPr>
            <a:spLocks noGrp="1"/>
          </p:cNvSpPr>
          <p:nvPr>
            <p:ph type="ftr" sz="quarter" idx="11"/>
          </p:nvPr>
        </p:nvSpPr>
        <p:spPr/>
        <p:txBody>
          <a:bodyPr/>
          <a:lstStyle>
            <a:extLst/>
          </a:lstStyle>
          <a:p>
            <a:endParaRPr lang="de-DE"/>
          </a:p>
        </p:txBody>
      </p:sp>
      <p:sp>
        <p:nvSpPr>
          <p:cNvPr id="6" name="Foliennummernplatzhalter 5"/>
          <p:cNvSpPr>
            <a:spLocks noGrp="1"/>
          </p:cNvSpPr>
          <p:nvPr>
            <p:ph type="sldNum" sz="quarter" idx="12"/>
          </p:nvPr>
        </p:nvSpPr>
        <p:spPr/>
        <p:txBody>
          <a:bodyPr/>
          <a:lstStyle>
            <a:extLst/>
          </a:lstStyle>
          <a:p>
            <a:fld id="{A11C8D66-B3F6-48D0-B4ED-9459667E254F}"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14" name="Abgerundetes Rechteck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Abgerundetes Rechteck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el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de-DE" smtClean="0"/>
              <a:t>Textmasterformat bearbeiten</a:t>
            </a:r>
          </a:p>
        </p:txBody>
      </p:sp>
      <p:sp>
        <p:nvSpPr>
          <p:cNvPr id="4" name="Datumsplatzhalter 3"/>
          <p:cNvSpPr>
            <a:spLocks noGrp="1"/>
          </p:cNvSpPr>
          <p:nvPr>
            <p:ph type="dt" sz="half" idx="10"/>
          </p:nvPr>
        </p:nvSpPr>
        <p:spPr/>
        <p:txBody>
          <a:bodyPr/>
          <a:lstStyle>
            <a:extLst/>
          </a:lstStyle>
          <a:p>
            <a:fld id="{EEF6B0F1-5FFB-461C-8587-70E1EED04340}" type="datetime1">
              <a:rPr lang="de-DE" smtClean="0"/>
              <a:pPr/>
              <a:t>08.12.2010</a:t>
            </a:fld>
            <a:endParaRPr lang="de-DE"/>
          </a:p>
        </p:txBody>
      </p:sp>
      <p:sp>
        <p:nvSpPr>
          <p:cNvPr id="5" name="Fußzeilenplatzhalter 4"/>
          <p:cNvSpPr>
            <a:spLocks noGrp="1"/>
          </p:cNvSpPr>
          <p:nvPr>
            <p:ph type="ftr" sz="quarter" idx="11"/>
          </p:nvPr>
        </p:nvSpPr>
        <p:spPr/>
        <p:txBody>
          <a:bodyPr/>
          <a:lstStyle>
            <a:extLst/>
          </a:lstStyle>
          <a:p>
            <a:endParaRPr lang="de-DE"/>
          </a:p>
        </p:txBody>
      </p:sp>
      <p:sp>
        <p:nvSpPr>
          <p:cNvPr id="6" name="Foliennummernplatzhalter 5"/>
          <p:cNvSpPr>
            <a:spLocks noGrp="1"/>
          </p:cNvSpPr>
          <p:nvPr>
            <p:ph type="sldNum" sz="quarter" idx="12"/>
          </p:nvPr>
        </p:nvSpPr>
        <p:spPr/>
        <p:txBody>
          <a:bodyPr/>
          <a:lstStyle>
            <a:extLst/>
          </a:lstStyle>
          <a:p>
            <a:fld id="{A11C8D66-B3F6-48D0-B4ED-9459667E254F}"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3" name="Inhaltsplatzhalt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Inhaltsplatzhalt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extLst/>
          </a:lstStyle>
          <a:p>
            <a:fld id="{73D65BFD-C8B4-4745-92BA-4009CD35704E}" type="datetime1">
              <a:rPr lang="de-DE" smtClean="0"/>
              <a:pPr/>
              <a:t>08.12.2010</a:t>
            </a:fld>
            <a:endParaRPr lang="de-DE"/>
          </a:p>
        </p:txBody>
      </p:sp>
      <p:sp>
        <p:nvSpPr>
          <p:cNvPr id="6" name="Fußzeilenplatzhalter 5"/>
          <p:cNvSpPr>
            <a:spLocks noGrp="1"/>
          </p:cNvSpPr>
          <p:nvPr>
            <p:ph type="ftr" sz="quarter" idx="11"/>
          </p:nvPr>
        </p:nvSpPr>
        <p:spPr/>
        <p:txBody>
          <a:bodyPr/>
          <a:lstStyle>
            <a:extLst/>
          </a:lstStyle>
          <a:p>
            <a:endParaRPr lang="de-DE"/>
          </a:p>
        </p:txBody>
      </p:sp>
      <p:sp>
        <p:nvSpPr>
          <p:cNvPr id="7" name="Foliennummernplatzhalter 6"/>
          <p:cNvSpPr>
            <a:spLocks noGrp="1"/>
          </p:cNvSpPr>
          <p:nvPr>
            <p:ph type="sldNum" sz="quarter" idx="12"/>
          </p:nvPr>
        </p:nvSpPr>
        <p:spPr/>
        <p:txBody>
          <a:bodyPr/>
          <a:lstStyle>
            <a:extLst/>
          </a:lstStyle>
          <a:p>
            <a:fld id="{A11C8D66-B3F6-48D0-B4ED-9459667E254F}"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502920" y="4983480"/>
            <a:ext cx="8183880" cy="1051560"/>
          </a:xfrm>
        </p:spPr>
        <p:txBody>
          <a:bodyPr anchor="b"/>
          <a:lstStyle>
            <a:lvl1pPr>
              <a:defRPr b="1"/>
            </a:lvl1pPr>
            <a:extLst/>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de-DE" smtClean="0"/>
              <a:t>Textmasterformat bearbeiten</a:t>
            </a:r>
          </a:p>
        </p:txBody>
      </p:sp>
      <p:sp>
        <p:nvSpPr>
          <p:cNvPr id="4" name="Textplatzhalt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de-DE" smtClean="0"/>
              <a:t>Textmasterformat bearbeiten</a:t>
            </a:r>
          </a:p>
        </p:txBody>
      </p:sp>
      <p:sp>
        <p:nvSpPr>
          <p:cNvPr id="5" name="Inhaltsplatzhalt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6" name="Inhaltsplatzhalt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7" name="Datumsplatzhalter 6"/>
          <p:cNvSpPr>
            <a:spLocks noGrp="1"/>
          </p:cNvSpPr>
          <p:nvPr>
            <p:ph type="dt" sz="half" idx="10"/>
          </p:nvPr>
        </p:nvSpPr>
        <p:spPr/>
        <p:txBody>
          <a:bodyPr/>
          <a:lstStyle>
            <a:extLst/>
          </a:lstStyle>
          <a:p>
            <a:fld id="{A4C33A15-B22B-4603-B1E6-EA5A97D21A09}" type="datetime1">
              <a:rPr lang="de-DE" smtClean="0"/>
              <a:pPr/>
              <a:t>08.12.2010</a:t>
            </a:fld>
            <a:endParaRPr lang="de-DE"/>
          </a:p>
        </p:txBody>
      </p:sp>
      <p:sp>
        <p:nvSpPr>
          <p:cNvPr id="8" name="Fußzeilenplatzhalter 7"/>
          <p:cNvSpPr>
            <a:spLocks noGrp="1"/>
          </p:cNvSpPr>
          <p:nvPr>
            <p:ph type="ftr" sz="quarter" idx="11"/>
          </p:nvPr>
        </p:nvSpPr>
        <p:spPr/>
        <p:txBody>
          <a:bodyPr/>
          <a:lstStyle>
            <a:extLst/>
          </a:lstStyle>
          <a:p>
            <a:endParaRPr lang="de-DE"/>
          </a:p>
        </p:txBody>
      </p:sp>
      <p:sp>
        <p:nvSpPr>
          <p:cNvPr id="9" name="Foliennummernplatzhalter 8"/>
          <p:cNvSpPr>
            <a:spLocks noGrp="1"/>
          </p:cNvSpPr>
          <p:nvPr>
            <p:ph type="sldNum" sz="quarter" idx="12"/>
          </p:nvPr>
        </p:nvSpPr>
        <p:spPr/>
        <p:txBody>
          <a:bodyPr/>
          <a:lstStyle>
            <a:extLst/>
          </a:lstStyle>
          <a:p>
            <a:fld id="{A11C8D66-B3F6-48D0-B4ED-9459667E254F}"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3" name="Datumsplatzhalter 2"/>
          <p:cNvSpPr>
            <a:spLocks noGrp="1"/>
          </p:cNvSpPr>
          <p:nvPr>
            <p:ph type="dt" sz="half" idx="10"/>
          </p:nvPr>
        </p:nvSpPr>
        <p:spPr/>
        <p:txBody>
          <a:bodyPr/>
          <a:lstStyle>
            <a:extLst/>
          </a:lstStyle>
          <a:p>
            <a:fld id="{ADA1B625-5A79-4A0C-A69E-45D7BDFF1D55}" type="datetime1">
              <a:rPr lang="de-DE" smtClean="0"/>
              <a:pPr/>
              <a:t>08.12.2010</a:t>
            </a:fld>
            <a:endParaRPr lang="de-DE"/>
          </a:p>
        </p:txBody>
      </p:sp>
      <p:sp>
        <p:nvSpPr>
          <p:cNvPr id="4" name="Fußzeilenplatzhalter 3"/>
          <p:cNvSpPr>
            <a:spLocks noGrp="1"/>
          </p:cNvSpPr>
          <p:nvPr>
            <p:ph type="ftr" sz="quarter" idx="11"/>
          </p:nvPr>
        </p:nvSpPr>
        <p:spPr/>
        <p:txBody>
          <a:bodyPr/>
          <a:lstStyle>
            <a:extLst/>
          </a:lstStyle>
          <a:p>
            <a:endParaRPr lang="de-DE"/>
          </a:p>
        </p:txBody>
      </p:sp>
      <p:sp>
        <p:nvSpPr>
          <p:cNvPr id="5" name="Foliennummernplatzhalter 4"/>
          <p:cNvSpPr>
            <a:spLocks noGrp="1"/>
          </p:cNvSpPr>
          <p:nvPr>
            <p:ph type="sldNum" sz="quarter" idx="12"/>
          </p:nvPr>
        </p:nvSpPr>
        <p:spPr/>
        <p:txBody>
          <a:bodyPr/>
          <a:lstStyle>
            <a:extLst/>
          </a:lstStyle>
          <a:p>
            <a:fld id="{A11C8D66-B3F6-48D0-B4ED-9459667E254F}"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7" name="Abgerundetes Rechteck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umsplatzhalter 1"/>
          <p:cNvSpPr>
            <a:spLocks noGrp="1"/>
          </p:cNvSpPr>
          <p:nvPr>
            <p:ph type="dt" sz="half" idx="10"/>
          </p:nvPr>
        </p:nvSpPr>
        <p:spPr/>
        <p:txBody>
          <a:bodyPr/>
          <a:lstStyle>
            <a:extLst/>
          </a:lstStyle>
          <a:p>
            <a:fld id="{4BCCB1BC-BC81-40A7-9E15-551CF085AF5C}" type="datetime1">
              <a:rPr lang="de-DE" smtClean="0"/>
              <a:pPr/>
              <a:t>08.12.2010</a:t>
            </a:fld>
            <a:endParaRPr lang="de-DE"/>
          </a:p>
        </p:txBody>
      </p:sp>
      <p:sp>
        <p:nvSpPr>
          <p:cNvPr id="3" name="Fußzeilenplatzhalter 2"/>
          <p:cNvSpPr>
            <a:spLocks noGrp="1"/>
          </p:cNvSpPr>
          <p:nvPr>
            <p:ph type="ftr" sz="quarter" idx="11"/>
          </p:nvPr>
        </p:nvSpPr>
        <p:spPr/>
        <p:txBody>
          <a:bodyPr/>
          <a:lstStyle>
            <a:extLst/>
          </a:lstStyle>
          <a:p>
            <a:endParaRPr lang="de-DE"/>
          </a:p>
        </p:txBody>
      </p:sp>
      <p:sp>
        <p:nvSpPr>
          <p:cNvPr id="4" name="Foliennummernplatzhalter 3"/>
          <p:cNvSpPr>
            <a:spLocks noGrp="1"/>
          </p:cNvSpPr>
          <p:nvPr>
            <p:ph type="sldNum" sz="quarter" idx="12"/>
          </p:nvPr>
        </p:nvSpPr>
        <p:spPr/>
        <p:txBody>
          <a:bodyPr/>
          <a:lstStyle>
            <a:extLst/>
          </a:lstStyle>
          <a:p>
            <a:fld id="{A11C8D66-B3F6-48D0-B4ED-9459667E254F}"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de-DE" smtClean="0"/>
              <a:t>Titelmasterformat durch Klicken bearbeiten</a:t>
            </a:r>
            <a:endParaRPr kumimoji="0" lang="en-US"/>
          </a:p>
        </p:txBody>
      </p:sp>
      <p:sp>
        <p:nvSpPr>
          <p:cNvPr id="3" name="Textplatzhalt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Inhaltsplatzhalt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extLst/>
          </a:lstStyle>
          <a:p>
            <a:fld id="{F08EA9D4-2DEC-4210-918E-3A0C3A135B0B}" type="datetime1">
              <a:rPr lang="de-DE" smtClean="0"/>
              <a:pPr/>
              <a:t>08.12.2010</a:t>
            </a:fld>
            <a:endParaRPr lang="de-DE"/>
          </a:p>
        </p:txBody>
      </p:sp>
      <p:sp>
        <p:nvSpPr>
          <p:cNvPr id="6" name="Fußzeilenplatzhalter 5"/>
          <p:cNvSpPr>
            <a:spLocks noGrp="1"/>
          </p:cNvSpPr>
          <p:nvPr>
            <p:ph type="ftr" sz="quarter" idx="11"/>
          </p:nvPr>
        </p:nvSpPr>
        <p:spPr/>
        <p:txBody>
          <a:bodyPr/>
          <a:lstStyle>
            <a:extLst/>
          </a:lstStyle>
          <a:p>
            <a:endParaRPr lang="de-DE"/>
          </a:p>
        </p:txBody>
      </p:sp>
      <p:sp>
        <p:nvSpPr>
          <p:cNvPr id="7" name="Foliennummernplatzhalter 6"/>
          <p:cNvSpPr>
            <a:spLocks noGrp="1"/>
          </p:cNvSpPr>
          <p:nvPr>
            <p:ph type="sldNum" sz="quarter" idx="12"/>
          </p:nvPr>
        </p:nvSpPr>
        <p:spPr/>
        <p:txBody>
          <a:bodyPr/>
          <a:lstStyle>
            <a:extLst/>
          </a:lstStyle>
          <a:p>
            <a:fld id="{A11C8D66-B3F6-48D0-B4ED-9459667E254F}"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15" name="Abgerundetes Rechteck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Eine Ecke des Rechtecks abrunden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el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de-DE" smtClean="0"/>
              <a:t>Titelmasterformat durch Klicken bearbeiten</a:t>
            </a:r>
            <a:endParaRPr kumimoji="0" lang="en-US"/>
          </a:p>
        </p:txBody>
      </p:sp>
      <p:sp>
        <p:nvSpPr>
          <p:cNvPr id="4" name="Textplatzhalt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extLst/>
          </a:lstStyle>
          <a:p>
            <a:fld id="{83DC9B47-CF70-4D9F-8E38-EBA0D548DEBC}" type="datetime1">
              <a:rPr lang="de-DE" smtClean="0"/>
              <a:pPr/>
              <a:t>08.12.2010</a:t>
            </a:fld>
            <a:endParaRPr lang="de-DE"/>
          </a:p>
        </p:txBody>
      </p:sp>
      <p:sp>
        <p:nvSpPr>
          <p:cNvPr id="6" name="Fußzeilenplatzhalter 5"/>
          <p:cNvSpPr>
            <a:spLocks noGrp="1"/>
          </p:cNvSpPr>
          <p:nvPr>
            <p:ph type="ftr" sz="quarter" idx="11"/>
          </p:nvPr>
        </p:nvSpPr>
        <p:spPr/>
        <p:txBody>
          <a:bodyPr/>
          <a:lstStyle>
            <a:extLst/>
          </a:lstStyle>
          <a:p>
            <a:endParaRPr lang="de-DE"/>
          </a:p>
        </p:txBody>
      </p:sp>
      <p:sp>
        <p:nvSpPr>
          <p:cNvPr id="7" name="Foliennummernplatzhalter 6"/>
          <p:cNvSpPr>
            <a:spLocks noGrp="1"/>
          </p:cNvSpPr>
          <p:nvPr>
            <p:ph type="sldNum" sz="quarter" idx="12"/>
          </p:nvPr>
        </p:nvSpPr>
        <p:spPr/>
        <p:txBody>
          <a:bodyPr/>
          <a:lstStyle>
            <a:extLst/>
          </a:lstStyle>
          <a:p>
            <a:fld id="{A11C8D66-B3F6-48D0-B4ED-9459667E254F}" type="slidenum">
              <a:rPr lang="de-DE" smtClean="0"/>
              <a:pPr/>
              <a:t>‹Nr.›</a:t>
            </a:fld>
            <a:endParaRPr lang="de-DE"/>
          </a:p>
        </p:txBody>
      </p:sp>
      <p:sp>
        <p:nvSpPr>
          <p:cNvPr id="3" name="Bildplatzhalt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de-DE" smtClean="0"/>
              <a:t>Bild durch Klicken auf Symbol hinzufügen</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Abgerundetes Rechteck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Abgerundetes Rechteck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elplatzhalt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de-DE" smtClean="0"/>
              <a:t>Titelmasterformat durch Klicken bearbeiten</a:t>
            </a:r>
            <a:endParaRPr kumimoji="0" lang="en-US"/>
          </a:p>
        </p:txBody>
      </p:sp>
      <p:sp>
        <p:nvSpPr>
          <p:cNvPr id="4" name="Textplatzhalt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de-DE" smtClean="0"/>
              <a:t>Textmasterformat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25" name="Datumsplatzhalt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3DCDFE0-8F89-4BC1-AFD3-BB73BA36FE79}" type="datetime1">
              <a:rPr lang="de-DE" smtClean="0"/>
              <a:pPr/>
              <a:t>08.12.2010</a:t>
            </a:fld>
            <a:endParaRPr lang="de-DE"/>
          </a:p>
        </p:txBody>
      </p:sp>
      <p:sp>
        <p:nvSpPr>
          <p:cNvPr id="18" name="Fußzeilenplatzhalt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de-DE"/>
          </a:p>
        </p:txBody>
      </p:sp>
      <p:sp>
        <p:nvSpPr>
          <p:cNvPr id="5" name="Foliennummernplatzhalt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A11C8D66-B3F6-48D0-B4ED-9459667E254F}"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6" descr="Aussenansicht Stadthalle_2333x1750.jpg"/>
          <p:cNvPicPr/>
          <p:nvPr/>
        </p:nvPicPr>
        <p:blipFill>
          <a:blip r:embed="rId2" cstate="print"/>
          <a:srcRect/>
          <a:stretch>
            <a:fillRect/>
          </a:stretch>
        </p:blipFill>
        <p:spPr bwMode="auto">
          <a:xfrm>
            <a:off x="2357422" y="1500174"/>
            <a:ext cx="6143668" cy="4857784"/>
          </a:xfrm>
          <a:prstGeom prst="rect">
            <a:avLst/>
          </a:prstGeom>
          <a:noFill/>
          <a:ln w="9525">
            <a:noFill/>
            <a:miter lim="800000"/>
            <a:headEnd/>
            <a:tailEnd/>
          </a:ln>
        </p:spPr>
      </p:pic>
      <p:pic>
        <p:nvPicPr>
          <p:cNvPr id="1027"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67544" y="5325020"/>
            <a:ext cx="1266825" cy="990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ctrTitle"/>
          </p:nvPr>
        </p:nvSpPr>
        <p:spPr>
          <a:xfrm>
            <a:off x="722376" y="1214422"/>
            <a:ext cx="7772400" cy="2434584"/>
          </a:xfrm>
        </p:spPr>
        <p:txBody>
          <a:bodyPr/>
          <a:lstStyle/>
          <a:p>
            <a:r>
              <a:rPr lang="de-DE" dirty="0" smtClean="0"/>
              <a:t>Stadthalle </a:t>
            </a:r>
            <a:br>
              <a:rPr lang="de-DE" dirty="0" smtClean="0"/>
            </a:br>
            <a:r>
              <a:rPr lang="de-DE" dirty="0" smtClean="0"/>
              <a:t>Wetter (Hessen)</a:t>
            </a:r>
            <a:br>
              <a:rPr lang="de-DE" dirty="0" smtClean="0"/>
            </a:br>
            <a:endParaRPr lang="de-DE" dirty="0"/>
          </a:p>
        </p:txBody>
      </p:sp>
      <p:sp>
        <p:nvSpPr>
          <p:cNvPr id="4" name="Foliennummernplatzhalter 3"/>
          <p:cNvSpPr>
            <a:spLocks noGrp="1"/>
          </p:cNvSpPr>
          <p:nvPr>
            <p:ph type="sldNum" sz="quarter" idx="12"/>
          </p:nvPr>
        </p:nvSpPr>
        <p:spPr/>
        <p:txBody>
          <a:bodyPr/>
          <a:lstStyle/>
          <a:p>
            <a:fld id="{A11C8D66-B3F6-48D0-B4ED-9459667E254F}" type="slidenum">
              <a:rPr lang="de-DE" smtClean="0"/>
              <a:pPr/>
              <a:t>1</a:t>
            </a:fld>
            <a:endParaRPr lang="de-DE"/>
          </a:p>
        </p:txBody>
      </p:sp>
    </p:spTree>
    <p:extLst>
      <p:ext uri="{BB962C8B-B14F-4D97-AF65-F5344CB8AC3E}">
        <p14:creationId xmlns="" xmlns:p14="http://schemas.microsoft.com/office/powerpoint/2010/main" val="35083897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0034" y="785794"/>
            <a:ext cx="8183880" cy="4857784"/>
          </a:xfrm>
        </p:spPr>
        <p:txBody>
          <a:bodyPr>
            <a:normAutofit fontScale="90000"/>
          </a:bodyPr>
          <a:lstStyle/>
          <a:p>
            <a:pPr marL="457200" indent="-457200"/>
            <a:r>
              <a:rPr lang="de-DE" dirty="0" smtClean="0"/>
              <a:t>Sanierung Fassade u.a.</a:t>
            </a:r>
            <a:br>
              <a:rPr lang="de-DE" dirty="0" smtClean="0"/>
            </a:br>
            <a:r>
              <a:rPr lang="de-DE" sz="2700" dirty="0" smtClean="0"/>
              <a:t/>
            </a:r>
            <a:br>
              <a:rPr lang="de-DE" sz="2700" dirty="0" smtClean="0"/>
            </a:br>
            <a:r>
              <a:rPr lang="de-DE" sz="2400" dirty="0" smtClean="0"/>
              <a:t>Einbau einer Fluchttür (Empore im großen Saal) </a:t>
            </a:r>
            <a:r>
              <a:rPr lang="de-DE" sz="2200" dirty="0" smtClean="0"/>
              <a:t/>
            </a:r>
            <a:br>
              <a:rPr lang="de-DE" sz="2200" dirty="0" smtClean="0"/>
            </a:br>
            <a:r>
              <a:rPr lang="de-DE" sz="2400" dirty="0" smtClean="0"/>
              <a:t/>
            </a:r>
            <a:br>
              <a:rPr lang="de-DE" sz="2400" dirty="0" smtClean="0"/>
            </a:br>
            <a:r>
              <a:rPr lang="de-DE" sz="1800" b="0" dirty="0" smtClean="0"/>
              <a:t>Auf der Empore fehlt der zweite Rettungsweg (wurde bisher geduldet). Eine Fluchttür nach außen sowie eine </a:t>
            </a:r>
            <a:r>
              <a:rPr lang="de-DE" sz="1800" b="0" dirty="0" err="1" smtClean="0"/>
              <a:t>bewitterte</a:t>
            </a:r>
            <a:r>
              <a:rPr lang="de-DE" sz="1800" b="0" dirty="0" smtClean="0"/>
              <a:t> Außentreppe müssen errichtet werden. Die Erneuerung der Innentreppe und des Geländers sind notwendig.</a:t>
            </a:r>
            <a:r>
              <a:rPr lang="de-DE" sz="1600" dirty="0" smtClean="0"/>
              <a:t/>
            </a:r>
            <a:br>
              <a:rPr lang="de-DE" sz="1600" dirty="0" smtClean="0"/>
            </a:br>
            <a:r>
              <a:rPr lang="de-DE" sz="1400" dirty="0" smtClean="0"/>
              <a:t/>
            </a:r>
            <a:br>
              <a:rPr lang="de-DE" sz="1400" dirty="0" smtClean="0"/>
            </a:br>
            <a:r>
              <a:rPr lang="de-DE" sz="1400" dirty="0" smtClean="0"/>
              <a:t/>
            </a:r>
            <a:br>
              <a:rPr lang="de-DE" sz="1400" dirty="0" smtClean="0"/>
            </a:br>
            <a:r>
              <a:rPr lang="de-DE" sz="1400" dirty="0" smtClean="0"/>
              <a:t/>
            </a:r>
            <a:br>
              <a:rPr lang="de-DE" sz="1400" dirty="0" smtClean="0"/>
            </a:br>
            <a:r>
              <a:rPr lang="de-DE" sz="1400" dirty="0" smtClean="0"/>
              <a:t/>
            </a:r>
            <a:br>
              <a:rPr lang="de-DE" sz="1400" dirty="0" smtClean="0"/>
            </a:br>
            <a:r>
              <a:rPr lang="de-DE" sz="1400" dirty="0" smtClean="0"/>
              <a:t/>
            </a:r>
            <a:br>
              <a:rPr lang="de-DE" sz="1400" dirty="0" smtClean="0"/>
            </a:br>
            <a:r>
              <a:rPr lang="de-DE" sz="1400" dirty="0" smtClean="0"/>
              <a:t/>
            </a:r>
            <a:br>
              <a:rPr lang="de-DE" sz="1400" dirty="0" smtClean="0"/>
            </a:br>
            <a:r>
              <a:rPr lang="de-DE" sz="1400" dirty="0" smtClean="0"/>
              <a:t/>
            </a:r>
            <a:br>
              <a:rPr lang="de-DE" sz="1400" dirty="0" smtClean="0"/>
            </a:br>
            <a:r>
              <a:rPr lang="de-DE" sz="1400" dirty="0" smtClean="0"/>
              <a:t/>
            </a:r>
            <a:br>
              <a:rPr lang="de-DE" sz="1400" dirty="0" smtClean="0"/>
            </a:br>
            <a:r>
              <a:rPr lang="de-DE" sz="1800" dirty="0" smtClean="0"/>
              <a:t/>
            </a:r>
            <a:br>
              <a:rPr lang="de-DE" sz="1800" dirty="0" smtClean="0"/>
            </a:br>
            <a:endParaRPr lang="de-DE" sz="1800" dirty="0"/>
          </a:p>
        </p:txBody>
      </p:sp>
      <p:sp>
        <p:nvSpPr>
          <p:cNvPr id="3" name="Foliennummernplatzhalter 2"/>
          <p:cNvSpPr>
            <a:spLocks noGrp="1"/>
          </p:cNvSpPr>
          <p:nvPr>
            <p:ph type="sldNum" sz="quarter" idx="12"/>
          </p:nvPr>
        </p:nvSpPr>
        <p:spPr/>
        <p:txBody>
          <a:bodyPr/>
          <a:lstStyle/>
          <a:p>
            <a:fld id="{A11C8D66-B3F6-48D0-B4ED-9459667E254F}" type="slidenum">
              <a:rPr lang="de-DE" smtClean="0"/>
              <a:pPr/>
              <a:t>10</a:t>
            </a:fld>
            <a:endParaRPr lang="de-DE"/>
          </a:p>
        </p:txBody>
      </p:sp>
    </p:spTree>
    <p:extLst>
      <p:ext uri="{BB962C8B-B14F-4D97-AF65-F5344CB8AC3E}">
        <p14:creationId xmlns="" xmlns:p14="http://schemas.microsoft.com/office/powerpoint/2010/main" val="625922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0034" y="785794"/>
            <a:ext cx="8183880" cy="4857784"/>
          </a:xfrm>
        </p:spPr>
        <p:txBody>
          <a:bodyPr>
            <a:normAutofit fontScale="90000"/>
          </a:bodyPr>
          <a:lstStyle/>
          <a:p>
            <a:pPr marL="457200" indent="-457200"/>
            <a:r>
              <a:rPr lang="de-DE" dirty="0" smtClean="0"/>
              <a:t>Sanierung Fassade u.a.</a:t>
            </a:r>
            <a:br>
              <a:rPr lang="de-DE" dirty="0" smtClean="0"/>
            </a:br>
            <a:r>
              <a:rPr lang="de-DE" sz="2700" dirty="0" smtClean="0"/>
              <a:t/>
            </a:r>
            <a:br>
              <a:rPr lang="de-DE" sz="2700" dirty="0" smtClean="0"/>
            </a:br>
            <a:r>
              <a:rPr lang="de-DE" sz="2400" dirty="0" smtClean="0"/>
              <a:t>Erneuerung des Parkettbodens im großen Saal </a:t>
            </a:r>
            <a:r>
              <a:rPr lang="de-DE" sz="2200" dirty="0" smtClean="0"/>
              <a:t/>
            </a:r>
            <a:br>
              <a:rPr lang="de-DE" sz="2200" dirty="0" smtClean="0"/>
            </a:br>
            <a:r>
              <a:rPr lang="de-DE" sz="2400" dirty="0" smtClean="0"/>
              <a:t/>
            </a:r>
            <a:br>
              <a:rPr lang="de-DE" sz="2400" dirty="0" smtClean="0"/>
            </a:br>
            <a:r>
              <a:rPr lang="de-DE" sz="1800" b="0" dirty="0" smtClean="0"/>
              <a:t>Der Parkettboden in der Stadthalle kann nur noch einmal abgeschliffen werden. Im Falle einer Renovierung muss dieser erneuert werden.</a:t>
            </a:r>
            <a:br>
              <a:rPr lang="de-DE" sz="1800" b="0" dirty="0" smtClean="0"/>
            </a:br>
            <a:r>
              <a:rPr lang="de-DE" sz="1800" b="0" dirty="0" smtClean="0"/>
              <a:t>Der Boden würde nach einem neuen Abschliff zwangsläufig schadenanfälliger gegen Belastungsschläge wie sie beim Sport auftreten.</a:t>
            </a:r>
            <a:br>
              <a:rPr lang="de-DE" sz="1800" b="0" dirty="0" smtClean="0"/>
            </a:br>
            <a:r>
              <a:rPr lang="de-DE" sz="1600" dirty="0" smtClean="0"/>
              <a:t/>
            </a:r>
            <a:br>
              <a:rPr lang="de-DE" sz="1600" dirty="0" smtClean="0"/>
            </a:br>
            <a:r>
              <a:rPr lang="de-DE" sz="1400" dirty="0" smtClean="0"/>
              <a:t/>
            </a:r>
            <a:br>
              <a:rPr lang="de-DE" sz="1400" dirty="0" smtClean="0"/>
            </a:br>
            <a:r>
              <a:rPr lang="de-DE" sz="1400" dirty="0" smtClean="0"/>
              <a:t/>
            </a:r>
            <a:br>
              <a:rPr lang="de-DE" sz="1400" dirty="0" smtClean="0"/>
            </a:br>
            <a:r>
              <a:rPr lang="de-DE" sz="1400" dirty="0" smtClean="0"/>
              <a:t/>
            </a:r>
            <a:br>
              <a:rPr lang="de-DE" sz="1400" dirty="0" smtClean="0"/>
            </a:br>
            <a:r>
              <a:rPr lang="de-DE" sz="1400" dirty="0" smtClean="0"/>
              <a:t/>
            </a:r>
            <a:br>
              <a:rPr lang="de-DE" sz="1400" dirty="0" smtClean="0"/>
            </a:br>
            <a:r>
              <a:rPr lang="de-DE" sz="1400" dirty="0" smtClean="0"/>
              <a:t/>
            </a:r>
            <a:br>
              <a:rPr lang="de-DE" sz="1400" dirty="0" smtClean="0"/>
            </a:br>
            <a:r>
              <a:rPr lang="de-DE" sz="1400" dirty="0" smtClean="0"/>
              <a:t/>
            </a:r>
            <a:br>
              <a:rPr lang="de-DE" sz="1400" dirty="0" smtClean="0"/>
            </a:br>
            <a:r>
              <a:rPr lang="de-DE" sz="1400" dirty="0" smtClean="0"/>
              <a:t/>
            </a:r>
            <a:br>
              <a:rPr lang="de-DE" sz="1400" dirty="0" smtClean="0"/>
            </a:br>
            <a:r>
              <a:rPr lang="de-DE" sz="1800" dirty="0" smtClean="0"/>
              <a:t/>
            </a:r>
            <a:br>
              <a:rPr lang="de-DE" sz="1800" dirty="0" smtClean="0"/>
            </a:br>
            <a:endParaRPr lang="de-DE" sz="1800" dirty="0"/>
          </a:p>
        </p:txBody>
      </p:sp>
      <p:sp>
        <p:nvSpPr>
          <p:cNvPr id="3" name="Foliennummernplatzhalter 2"/>
          <p:cNvSpPr>
            <a:spLocks noGrp="1"/>
          </p:cNvSpPr>
          <p:nvPr>
            <p:ph type="sldNum" sz="quarter" idx="12"/>
          </p:nvPr>
        </p:nvSpPr>
        <p:spPr/>
        <p:txBody>
          <a:bodyPr/>
          <a:lstStyle/>
          <a:p>
            <a:fld id="{A11C8D66-B3F6-48D0-B4ED-9459667E254F}" type="slidenum">
              <a:rPr lang="de-DE" smtClean="0"/>
              <a:pPr/>
              <a:t>11</a:t>
            </a:fld>
            <a:endParaRPr lang="de-DE"/>
          </a:p>
        </p:txBody>
      </p:sp>
      <p:pic>
        <p:nvPicPr>
          <p:cNvPr id="4" name="Grafik 3" descr="IMG_2298_2333x1750.jpg"/>
          <p:cNvPicPr>
            <a:picLocks noChangeAspect="1"/>
          </p:cNvPicPr>
          <p:nvPr/>
        </p:nvPicPr>
        <p:blipFill>
          <a:blip r:embed="rId2" cstate="print"/>
          <a:stretch>
            <a:fillRect/>
          </a:stretch>
        </p:blipFill>
        <p:spPr>
          <a:xfrm>
            <a:off x="2714612" y="3643314"/>
            <a:ext cx="3643338" cy="2732894"/>
          </a:xfrm>
          <a:prstGeom prst="rect">
            <a:avLst/>
          </a:prstGeom>
        </p:spPr>
      </p:pic>
    </p:spTree>
    <p:extLst>
      <p:ext uri="{BB962C8B-B14F-4D97-AF65-F5344CB8AC3E}">
        <p14:creationId xmlns="" xmlns:p14="http://schemas.microsoft.com/office/powerpoint/2010/main" val="625922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IMG_2294_2333x1750.jpg"/>
          <p:cNvPicPr>
            <a:picLocks noChangeAspect="1"/>
          </p:cNvPicPr>
          <p:nvPr/>
        </p:nvPicPr>
        <p:blipFill>
          <a:blip r:embed="rId2" cstate="print"/>
          <a:stretch>
            <a:fillRect/>
          </a:stretch>
        </p:blipFill>
        <p:spPr>
          <a:xfrm>
            <a:off x="2357422" y="2892778"/>
            <a:ext cx="3857652" cy="2893652"/>
          </a:xfrm>
          <a:prstGeom prst="rect">
            <a:avLst/>
          </a:prstGeom>
        </p:spPr>
      </p:pic>
      <p:sp>
        <p:nvSpPr>
          <p:cNvPr id="2" name="Titel 1"/>
          <p:cNvSpPr>
            <a:spLocks noGrp="1"/>
          </p:cNvSpPr>
          <p:nvPr>
            <p:ph type="title"/>
          </p:nvPr>
        </p:nvSpPr>
        <p:spPr>
          <a:xfrm>
            <a:off x="500034" y="785794"/>
            <a:ext cx="8183880" cy="4857784"/>
          </a:xfrm>
        </p:spPr>
        <p:txBody>
          <a:bodyPr>
            <a:normAutofit fontScale="90000"/>
          </a:bodyPr>
          <a:lstStyle/>
          <a:p>
            <a:pPr marL="457200" indent="-457200"/>
            <a:r>
              <a:rPr lang="de-DE" dirty="0" smtClean="0"/>
              <a:t>Sanierung Fassade u.a.</a:t>
            </a:r>
            <a:br>
              <a:rPr lang="de-DE" dirty="0" smtClean="0"/>
            </a:br>
            <a:r>
              <a:rPr lang="de-DE" sz="2700" dirty="0" smtClean="0"/>
              <a:t/>
            </a:r>
            <a:br>
              <a:rPr lang="de-DE" sz="2700" dirty="0" smtClean="0"/>
            </a:br>
            <a:r>
              <a:rPr lang="de-DE" sz="2400" dirty="0" smtClean="0"/>
              <a:t>Erneuerung der Küche im Altbaubereich </a:t>
            </a:r>
            <a:r>
              <a:rPr lang="de-DE" sz="2200" dirty="0" smtClean="0"/>
              <a:t/>
            </a:r>
            <a:br>
              <a:rPr lang="de-DE" sz="2200" dirty="0" smtClean="0"/>
            </a:br>
            <a:r>
              <a:rPr lang="de-DE" sz="2400" dirty="0" smtClean="0"/>
              <a:t/>
            </a:r>
            <a:br>
              <a:rPr lang="de-DE" sz="2400" dirty="0" smtClean="0"/>
            </a:br>
            <a:r>
              <a:rPr lang="de-DE" sz="1800" b="0" dirty="0" smtClean="0"/>
              <a:t>Die Küche (Mobiliar, Fliesen, Elektroinstallation, Wasserleitung, Abwasserleitung und Heizung) ist Baujahr 1963 und muss erneuert werden.</a:t>
            </a:r>
            <a:r>
              <a:rPr lang="de-DE" sz="1600" dirty="0" smtClean="0"/>
              <a:t/>
            </a:r>
            <a:br>
              <a:rPr lang="de-DE" sz="1600" dirty="0" smtClean="0"/>
            </a:br>
            <a:r>
              <a:rPr lang="de-DE" sz="1600" dirty="0" smtClean="0"/>
              <a:t/>
            </a:r>
            <a:br>
              <a:rPr lang="de-DE" sz="1600" dirty="0" smtClean="0"/>
            </a:br>
            <a:r>
              <a:rPr lang="de-DE" sz="1600" dirty="0" smtClean="0"/>
              <a:t/>
            </a:r>
            <a:br>
              <a:rPr lang="de-DE" sz="1600" dirty="0" smtClean="0"/>
            </a:br>
            <a:r>
              <a:rPr lang="de-DE" sz="1400" dirty="0" smtClean="0"/>
              <a:t/>
            </a:r>
            <a:br>
              <a:rPr lang="de-DE" sz="1400" dirty="0" smtClean="0"/>
            </a:br>
            <a:r>
              <a:rPr lang="de-DE" sz="1400" dirty="0" smtClean="0"/>
              <a:t/>
            </a:r>
            <a:br>
              <a:rPr lang="de-DE" sz="1400" dirty="0" smtClean="0"/>
            </a:br>
            <a:r>
              <a:rPr lang="de-DE" sz="1400" dirty="0" smtClean="0"/>
              <a:t/>
            </a:r>
            <a:br>
              <a:rPr lang="de-DE" sz="1400" dirty="0" smtClean="0"/>
            </a:br>
            <a:r>
              <a:rPr lang="de-DE" sz="1400" dirty="0" smtClean="0"/>
              <a:t/>
            </a:r>
            <a:br>
              <a:rPr lang="de-DE" sz="1400" dirty="0" smtClean="0"/>
            </a:br>
            <a:r>
              <a:rPr lang="de-DE" sz="1400" dirty="0" smtClean="0"/>
              <a:t/>
            </a:r>
            <a:br>
              <a:rPr lang="de-DE" sz="1400" dirty="0" smtClean="0"/>
            </a:br>
            <a:r>
              <a:rPr lang="de-DE" sz="1400" dirty="0" smtClean="0"/>
              <a:t/>
            </a:r>
            <a:br>
              <a:rPr lang="de-DE" sz="1400" dirty="0" smtClean="0"/>
            </a:br>
            <a:r>
              <a:rPr lang="de-DE" sz="1400" dirty="0" smtClean="0"/>
              <a:t/>
            </a:r>
            <a:br>
              <a:rPr lang="de-DE" sz="1400" dirty="0" smtClean="0"/>
            </a:br>
            <a:r>
              <a:rPr lang="de-DE" sz="1400" dirty="0" smtClean="0"/>
              <a:t/>
            </a:r>
            <a:br>
              <a:rPr lang="de-DE" sz="1400" dirty="0" smtClean="0"/>
            </a:br>
            <a:r>
              <a:rPr lang="de-DE" sz="1800" dirty="0" smtClean="0"/>
              <a:t/>
            </a:r>
            <a:br>
              <a:rPr lang="de-DE" sz="1800" dirty="0" smtClean="0"/>
            </a:br>
            <a:endParaRPr lang="de-DE" sz="1800" dirty="0"/>
          </a:p>
        </p:txBody>
      </p:sp>
      <p:sp>
        <p:nvSpPr>
          <p:cNvPr id="3" name="Foliennummernplatzhalter 2"/>
          <p:cNvSpPr>
            <a:spLocks noGrp="1"/>
          </p:cNvSpPr>
          <p:nvPr>
            <p:ph type="sldNum" sz="quarter" idx="12"/>
          </p:nvPr>
        </p:nvSpPr>
        <p:spPr/>
        <p:txBody>
          <a:bodyPr/>
          <a:lstStyle/>
          <a:p>
            <a:fld id="{A11C8D66-B3F6-48D0-B4ED-9459667E254F}" type="slidenum">
              <a:rPr lang="de-DE" smtClean="0"/>
              <a:pPr/>
              <a:t>12</a:t>
            </a:fld>
            <a:endParaRPr lang="de-DE"/>
          </a:p>
        </p:txBody>
      </p:sp>
    </p:spTree>
    <p:extLst>
      <p:ext uri="{BB962C8B-B14F-4D97-AF65-F5344CB8AC3E}">
        <p14:creationId xmlns="" xmlns:p14="http://schemas.microsoft.com/office/powerpoint/2010/main" val="625922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IMG_2281_2333x1750.jpg"/>
          <p:cNvPicPr>
            <a:picLocks noChangeAspect="1"/>
          </p:cNvPicPr>
          <p:nvPr/>
        </p:nvPicPr>
        <p:blipFill>
          <a:blip r:embed="rId2" cstate="print"/>
          <a:stretch>
            <a:fillRect/>
          </a:stretch>
        </p:blipFill>
        <p:spPr>
          <a:xfrm>
            <a:off x="2786050" y="3357562"/>
            <a:ext cx="3714213" cy="2786058"/>
          </a:xfrm>
          <a:prstGeom prst="rect">
            <a:avLst/>
          </a:prstGeom>
        </p:spPr>
      </p:pic>
      <p:sp>
        <p:nvSpPr>
          <p:cNvPr id="2" name="Titel 1"/>
          <p:cNvSpPr>
            <a:spLocks noGrp="1"/>
          </p:cNvSpPr>
          <p:nvPr>
            <p:ph type="title"/>
          </p:nvPr>
        </p:nvSpPr>
        <p:spPr>
          <a:xfrm>
            <a:off x="500034" y="785794"/>
            <a:ext cx="8183880" cy="4857784"/>
          </a:xfrm>
        </p:spPr>
        <p:txBody>
          <a:bodyPr>
            <a:normAutofit fontScale="90000"/>
          </a:bodyPr>
          <a:lstStyle/>
          <a:p>
            <a:pPr marL="457200" indent="-457200"/>
            <a:r>
              <a:rPr lang="de-DE" dirty="0" smtClean="0"/>
              <a:t>Sanierung Fassade u.a.</a:t>
            </a:r>
            <a:br>
              <a:rPr lang="de-DE" dirty="0" smtClean="0"/>
            </a:br>
            <a:r>
              <a:rPr lang="de-DE" sz="2700" dirty="0" smtClean="0"/>
              <a:t/>
            </a:r>
            <a:br>
              <a:rPr lang="de-DE" sz="2700" dirty="0" smtClean="0"/>
            </a:br>
            <a:r>
              <a:rPr lang="de-DE" sz="2400" dirty="0" smtClean="0"/>
              <a:t>Erneuerung aller Fenster und Türen, insbesondere der Fensterfront im großen Saal </a:t>
            </a:r>
            <a:br>
              <a:rPr lang="de-DE" sz="2400" dirty="0" smtClean="0"/>
            </a:br>
            <a:r>
              <a:rPr lang="de-DE" sz="2400" dirty="0" smtClean="0"/>
              <a:t/>
            </a:r>
            <a:br>
              <a:rPr lang="de-DE" sz="2400" dirty="0" smtClean="0"/>
            </a:br>
            <a:r>
              <a:rPr lang="de-DE" sz="1800" b="0" dirty="0" smtClean="0"/>
              <a:t>Die Fenster und Türen sind mit Ausnahme des Anbaus aus den 1980er Jahren rund 47 Jahre alt und müssen durch zeitgemäße </a:t>
            </a:r>
            <a:r>
              <a:rPr lang="de-DE" sz="1800" b="0" dirty="0" smtClean="0"/>
              <a:t>3-fach </a:t>
            </a:r>
            <a:r>
              <a:rPr lang="de-DE" sz="1800" b="0" dirty="0" smtClean="0"/>
              <a:t>verglaste Fenster komplett ersetzt werden.</a:t>
            </a:r>
            <a:br>
              <a:rPr lang="de-DE" sz="1800" b="0" dirty="0" smtClean="0"/>
            </a:br>
            <a:r>
              <a:rPr lang="de-DE" sz="1600" dirty="0" smtClean="0"/>
              <a:t/>
            </a:r>
            <a:br>
              <a:rPr lang="de-DE" sz="1600" dirty="0" smtClean="0"/>
            </a:br>
            <a:r>
              <a:rPr lang="de-DE" sz="1600" dirty="0" smtClean="0"/>
              <a:t/>
            </a:r>
            <a:br>
              <a:rPr lang="de-DE" sz="1600" dirty="0" smtClean="0"/>
            </a:br>
            <a:r>
              <a:rPr lang="de-DE" sz="1600" dirty="0" smtClean="0"/>
              <a:t/>
            </a:r>
            <a:br>
              <a:rPr lang="de-DE" sz="1600" dirty="0" smtClean="0"/>
            </a:br>
            <a:r>
              <a:rPr lang="de-DE" sz="1400" dirty="0" smtClean="0"/>
              <a:t/>
            </a:r>
            <a:br>
              <a:rPr lang="de-DE" sz="1400" dirty="0" smtClean="0"/>
            </a:br>
            <a:r>
              <a:rPr lang="de-DE" sz="1400" dirty="0" smtClean="0"/>
              <a:t/>
            </a:r>
            <a:br>
              <a:rPr lang="de-DE" sz="1400" dirty="0" smtClean="0"/>
            </a:br>
            <a:r>
              <a:rPr lang="de-DE" sz="1400" dirty="0" smtClean="0"/>
              <a:t/>
            </a:r>
            <a:br>
              <a:rPr lang="de-DE" sz="1400" dirty="0" smtClean="0"/>
            </a:br>
            <a:r>
              <a:rPr lang="de-DE" sz="1400" dirty="0" smtClean="0"/>
              <a:t/>
            </a:r>
            <a:br>
              <a:rPr lang="de-DE" sz="1400" dirty="0" smtClean="0"/>
            </a:br>
            <a:r>
              <a:rPr lang="de-DE" sz="1400" dirty="0" smtClean="0"/>
              <a:t/>
            </a:r>
            <a:br>
              <a:rPr lang="de-DE" sz="1400" dirty="0" smtClean="0"/>
            </a:br>
            <a:r>
              <a:rPr lang="de-DE" sz="1800" dirty="0" smtClean="0"/>
              <a:t/>
            </a:r>
            <a:br>
              <a:rPr lang="de-DE" sz="1800" dirty="0" smtClean="0"/>
            </a:br>
            <a:endParaRPr lang="de-DE" sz="1800" dirty="0"/>
          </a:p>
        </p:txBody>
      </p:sp>
      <p:sp>
        <p:nvSpPr>
          <p:cNvPr id="3" name="Foliennummernplatzhalter 2"/>
          <p:cNvSpPr>
            <a:spLocks noGrp="1"/>
          </p:cNvSpPr>
          <p:nvPr>
            <p:ph type="sldNum" sz="quarter" idx="12"/>
          </p:nvPr>
        </p:nvSpPr>
        <p:spPr/>
        <p:txBody>
          <a:bodyPr/>
          <a:lstStyle/>
          <a:p>
            <a:fld id="{A11C8D66-B3F6-48D0-B4ED-9459667E254F}" type="slidenum">
              <a:rPr lang="de-DE" smtClean="0"/>
              <a:pPr/>
              <a:t>13</a:t>
            </a:fld>
            <a:endParaRPr lang="de-DE"/>
          </a:p>
        </p:txBody>
      </p:sp>
    </p:spTree>
    <p:extLst>
      <p:ext uri="{BB962C8B-B14F-4D97-AF65-F5344CB8AC3E}">
        <p14:creationId xmlns="" xmlns:p14="http://schemas.microsoft.com/office/powerpoint/2010/main" val="625922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67544" y="5325020"/>
            <a:ext cx="1266825" cy="990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ctrTitle"/>
          </p:nvPr>
        </p:nvSpPr>
        <p:spPr>
          <a:xfrm>
            <a:off x="722376" y="928670"/>
            <a:ext cx="7772400" cy="3857652"/>
          </a:xfrm>
        </p:spPr>
        <p:txBody>
          <a:bodyPr>
            <a:noAutofit/>
          </a:bodyPr>
          <a:lstStyle/>
          <a:p>
            <a:pPr algn="l"/>
            <a:r>
              <a:rPr lang="de-DE" sz="2400" dirty="0" smtClean="0">
                <a:solidFill>
                  <a:srgbClr val="C00000"/>
                </a:solidFill>
              </a:rPr>
              <a:t/>
            </a:r>
            <a:br>
              <a:rPr lang="de-DE" sz="2400" dirty="0" smtClean="0">
                <a:solidFill>
                  <a:srgbClr val="C00000"/>
                </a:solidFill>
              </a:rPr>
            </a:br>
            <a:r>
              <a:rPr lang="de-DE" sz="1800" dirty="0" smtClean="0">
                <a:solidFill>
                  <a:srgbClr val="C00000"/>
                </a:solidFill>
              </a:rPr>
              <a:t>Bei Instandsetzungs- und </a:t>
            </a:r>
            <a:r>
              <a:rPr lang="de-DE" sz="1800" dirty="0" smtClean="0">
                <a:solidFill>
                  <a:srgbClr val="C00000"/>
                </a:solidFill>
              </a:rPr>
              <a:t>Sanierungsmaßnahmen </a:t>
            </a:r>
            <a:r>
              <a:rPr lang="de-DE" sz="1800" dirty="0" smtClean="0">
                <a:solidFill>
                  <a:srgbClr val="C00000"/>
                </a:solidFill>
              </a:rPr>
              <a:t>verbleiben, trotz vorgeschalteter Untersuchungen und Prüfungen, immer ein deutliches Restrisiko. Daher kann es im Zuge der Bauausführung zu Kostensteigerungen kommen, die im Vorfeld nicht abzuschätzen sind</a:t>
            </a:r>
            <a:r>
              <a:rPr lang="de-DE" sz="1800" dirty="0" smtClean="0">
                <a:solidFill>
                  <a:srgbClr val="C00000"/>
                </a:solidFill>
              </a:rPr>
              <a:t>! </a:t>
            </a:r>
            <a:br>
              <a:rPr lang="de-DE" sz="1800" dirty="0" smtClean="0">
                <a:solidFill>
                  <a:srgbClr val="C00000"/>
                </a:solidFill>
              </a:rPr>
            </a:br>
            <a:r>
              <a:rPr lang="de-DE" sz="1800" dirty="0" smtClean="0">
                <a:solidFill>
                  <a:srgbClr val="C00000"/>
                </a:solidFill>
              </a:rPr>
              <a:t/>
            </a:r>
            <a:br>
              <a:rPr lang="de-DE" sz="1800" dirty="0" smtClean="0">
                <a:solidFill>
                  <a:srgbClr val="C00000"/>
                </a:solidFill>
              </a:rPr>
            </a:br>
            <a:r>
              <a:rPr lang="de-DE" sz="1800" dirty="0" smtClean="0">
                <a:solidFill>
                  <a:srgbClr val="C00000"/>
                </a:solidFill>
              </a:rPr>
              <a:t>Bauliche Veränderungen die mit einer Baugenehmigungs-</a:t>
            </a:r>
            <a:r>
              <a:rPr lang="de-DE" sz="1800" dirty="0" err="1" smtClean="0">
                <a:solidFill>
                  <a:srgbClr val="C00000"/>
                </a:solidFill>
              </a:rPr>
              <a:t>pflicht</a:t>
            </a:r>
            <a:r>
              <a:rPr lang="de-DE" sz="1800" dirty="0" smtClean="0">
                <a:solidFill>
                  <a:srgbClr val="C00000"/>
                </a:solidFill>
              </a:rPr>
              <a:t> verbunden sind (z.B. Dachsanierung) führen unmittelbar dazu, dass die neuesten Regelungen der </a:t>
            </a:r>
            <a:r>
              <a:rPr lang="de-DE" sz="1800" dirty="0" err="1" smtClean="0">
                <a:solidFill>
                  <a:srgbClr val="C00000"/>
                </a:solidFill>
              </a:rPr>
              <a:t>EnEV</a:t>
            </a:r>
            <a:r>
              <a:rPr lang="de-DE" sz="1800" dirty="0" smtClean="0">
                <a:solidFill>
                  <a:srgbClr val="C00000"/>
                </a:solidFill>
              </a:rPr>
              <a:t> 2009 für die gesamte Halle und gleichzeitig alle technischen Anlagen nach heutigem Standard umgebaut werden müssen (Brandschutz, Anlagentechnik etc.)</a:t>
            </a:r>
            <a:endParaRPr lang="de-DE" sz="1800" dirty="0" smtClean="0">
              <a:solidFill>
                <a:srgbClr val="C00000"/>
              </a:solidFill>
            </a:endParaRPr>
          </a:p>
        </p:txBody>
      </p:sp>
      <p:sp>
        <p:nvSpPr>
          <p:cNvPr id="3" name="Foliennummernplatzhalter 2"/>
          <p:cNvSpPr>
            <a:spLocks noGrp="1"/>
          </p:cNvSpPr>
          <p:nvPr>
            <p:ph type="sldNum" sz="quarter" idx="12"/>
          </p:nvPr>
        </p:nvSpPr>
        <p:spPr/>
        <p:txBody>
          <a:bodyPr/>
          <a:lstStyle/>
          <a:p>
            <a:fld id="{A11C8D66-B3F6-48D0-B4ED-9459667E254F}" type="slidenum">
              <a:rPr lang="de-DE" smtClean="0"/>
              <a:pPr/>
              <a:t>14</a:t>
            </a:fld>
            <a:endParaRPr lang="de-DE"/>
          </a:p>
        </p:txBody>
      </p:sp>
    </p:spTree>
    <p:extLst>
      <p:ext uri="{BB962C8B-B14F-4D97-AF65-F5344CB8AC3E}">
        <p14:creationId xmlns="" xmlns:p14="http://schemas.microsoft.com/office/powerpoint/2010/main" val="34014669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0034" y="785794"/>
            <a:ext cx="8183880" cy="4857784"/>
          </a:xfrm>
        </p:spPr>
        <p:txBody>
          <a:bodyPr>
            <a:normAutofit fontScale="90000"/>
          </a:bodyPr>
          <a:lstStyle/>
          <a:p>
            <a:pPr marL="457200" indent="-457200"/>
            <a:r>
              <a:rPr lang="de-DE" dirty="0" smtClean="0"/>
              <a:t>Geschätzte Sanierungskosten</a:t>
            </a:r>
            <a:br>
              <a:rPr lang="de-DE" dirty="0" smtClean="0"/>
            </a:br>
            <a:r>
              <a:rPr lang="de-DE" sz="2700" dirty="0" smtClean="0"/>
              <a:t/>
            </a:r>
            <a:br>
              <a:rPr lang="de-DE" sz="2700" dirty="0" smtClean="0"/>
            </a:br>
            <a:r>
              <a:rPr lang="de-DE" sz="2400" dirty="0" smtClean="0"/>
              <a:t>reine energetische Sanierung</a:t>
            </a:r>
            <a:br>
              <a:rPr lang="de-DE" sz="2400" dirty="0" smtClean="0"/>
            </a:br>
            <a:r>
              <a:rPr lang="de-DE" sz="2400" dirty="0" smtClean="0"/>
              <a:t>ca. 1,8 Mio. EUR</a:t>
            </a:r>
            <a:br>
              <a:rPr lang="de-DE" sz="2400" dirty="0" smtClean="0"/>
            </a:br>
            <a:r>
              <a:rPr lang="de-DE" sz="2400" dirty="0" smtClean="0"/>
              <a:t/>
            </a:r>
            <a:br>
              <a:rPr lang="de-DE" sz="2400" dirty="0" smtClean="0"/>
            </a:br>
            <a:r>
              <a:rPr lang="de-DE" sz="2400" dirty="0" smtClean="0">
                <a:solidFill>
                  <a:srgbClr val="C00000"/>
                </a:solidFill>
              </a:rPr>
              <a:t>Durch den </a:t>
            </a:r>
            <a:r>
              <a:rPr lang="de-DE" sz="2400" dirty="0" smtClean="0">
                <a:solidFill>
                  <a:srgbClr val="C00000"/>
                </a:solidFill>
              </a:rPr>
              <a:t>Zustand </a:t>
            </a:r>
            <a:r>
              <a:rPr lang="de-DE" sz="2400" dirty="0" smtClean="0">
                <a:solidFill>
                  <a:srgbClr val="C00000"/>
                </a:solidFill>
              </a:rPr>
              <a:t>der Halle zeichnet sich aber die Notwendigkeit einer grundhaften Sanierung ab. </a:t>
            </a:r>
            <a:r>
              <a:rPr lang="de-DE" sz="2400" dirty="0" smtClean="0">
                <a:solidFill>
                  <a:srgbClr val="C00000"/>
                </a:solidFill>
              </a:rPr>
              <a:t>Es </a:t>
            </a:r>
            <a:r>
              <a:rPr lang="de-DE" sz="2400" dirty="0" smtClean="0">
                <a:solidFill>
                  <a:srgbClr val="C00000"/>
                </a:solidFill>
              </a:rPr>
              <a:t>stellt sich somit die Frage der Sinnhaftigkeit einer reinen energetischen Sanierung.</a:t>
            </a:r>
            <a:r>
              <a:rPr lang="de-DE" sz="1800" b="0" dirty="0" smtClean="0"/>
              <a:t/>
            </a:r>
            <a:br>
              <a:rPr lang="de-DE" sz="1800" b="0" dirty="0" smtClean="0"/>
            </a:br>
            <a:r>
              <a:rPr lang="de-DE" sz="1600" dirty="0" smtClean="0"/>
              <a:t/>
            </a:r>
            <a:br>
              <a:rPr lang="de-DE" sz="1600" dirty="0" smtClean="0"/>
            </a:br>
            <a:r>
              <a:rPr lang="de-DE" sz="1400" dirty="0" smtClean="0"/>
              <a:t/>
            </a:r>
            <a:br>
              <a:rPr lang="de-DE" sz="1400" dirty="0" smtClean="0"/>
            </a:br>
            <a:r>
              <a:rPr lang="de-DE" sz="1800" dirty="0" smtClean="0"/>
              <a:t/>
            </a:r>
            <a:br>
              <a:rPr lang="de-DE" sz="1800" dirty="0" smtClean="0"/>
            </a:br>
            <a:endParaRPr lang="de-DE" sz="1800" dirty="0"/>
          </a:p>
        </p:txBody>
      </p:sp>
      <p:sp>
        <p:nvSpPr>
          <p:cNvPr id="3" name="Foliennummernplatzhalter 2"/>
          <p:cNvSpPr>
            <a:spLocks noGrp="1"/>
          </p:cNvSpPr>
          <p:nvPr>
            <p:ph type="sldNum" sz="quarter" idx="12"/>
          </p:nvPr>
        </p:nvSpPr>
        <p:spPr/>
        <p:txBody>
          <a:bodyPr/>
          <a:lstStyle/>
          <a:p>
            <a:fld id="{A11C8D66-B3F6-48D0-B4ED-9459667E254F}" type="slidenum">
              <a:rPr lang="de-DE" smtClean="0"/>
              <a:pPr/>
              <a:t>15</a:t>
            </a:fld>
            <a:endParaRPr lang="de-DE"/>
          </a:p>
        </p:txBody>
      </p:sp>
    </p:spTree>
    <p:extLst>
      <p:ext uri="{BB962C8B-B14F-4D97-AF65-F5344CB8AC3E}">
        <p14:creationId xmlns="" xmlns:p14="http://schemas.microsoft.com/office/powerpoint/2010/main" val="625922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0034" y="785794"/>
            <a:ext cx="8183880" cy="571504"/>
          </a:xfrm>
        </p:spPr>
        <p:txBody>
          <a:bodyPr>
            <a:normAutofit/>
          </a:bodyPr>
          <a:lstStyle/>
          <a:p>
            <a:pPr marL="457200" indent="-457200"/>
            <a:r>
              <a:rPr lang="de-DE" sz="2800" dirty="0" smtClean="0"/>
              <a:t>Rechenbeispiel Sanierung:</a:t>
            </a:r>
            <a:endParaRPr lang="de-DE" sz="2800" dirty="0"/>
          </a:p>
        </p:txBody>
      </p:sp>
      <p:sp>
        <p:nvSpPr>
          <p:cNvPr id="3" name="Foliennummernplatzhalter 2"/>
          <p:cNvSpPr>
            <a:spLocks noGrp="1"/>
          </p:cNvSpPr>
          <p:nvPr>
            <p:ph type="sldNum" sz="quarter" idx="12"/>
          </p:nvPr>
        </p:nvSpPr>
        <p:spPr/>
        <p:txBody>
          <a:bodyPr/>
          <a:lstStyle/>
          <a:p>
            <a:fld id="{A11C8D66-B3F6-48D0-B4ED-9459667E254F}" type="slidenum">
              <a:rPr lang="de-DE" smtClean="0"/>
              <a:pPr/>
              <a:t>16</a:t>
            </a:fld>
            <a:endParaRPr lang="de-DE"/>
          </a:p>
        </p:txBody>
      </p:sp>
      <p:sp>
        <p:nvSpPr>
          <p:cNvPr id="4" name="Textfeld 3"/>
          <p:cNvSpPr txBox="1"/>
          <p:nvPr/>
        </p:nvSpPr>
        <p:spPr>
          <a:xfrm>
            <a:off x="642910" y="1857364"/>
            <a:ext cx="7500990" cy="6463308"/>
          </a:xfrm>
          <a:prstGeom prst="rect">
            <a:avLst/>
          </a:prstGeom>
          <a:noFill/>
        </p:spPr>
        <p:txBody>
          <a:bodyPr wrap="square" rtlCol="0">
            <a:spAutoFit/>
          </a:bodyPr>
          <a:lstStyle/>
          <a:p>
            <a:r>
              <a:rPr lang="de-DE" dirty="0" smtClean="0"/>
              <a:t>Sanierung (energetisch) ca.	1,8 Mio. EUR</a:t>
            </a:r>
          </a:p>
          <a:p>
            <a:r>
              <a:rPr lang="de-DE" dirty="0" smtClean="0"/>
              <a:t>Abschreibungen (25 Jahre)	72.000 EUR/Jahr</a:t>
            </a:r>
          </a:p>
          <a:p>
            <a:r>
              <a:rPr lang="de-DE" dirty="0" smtClean="0"/>
              <a:t>Tilgung (2 %)</a:t>
            </a:r>
          </a:p>
          <a:p>
            <a:r>
              <a:rPr lang="de-DE" dirty="0" smtClean="0"/>
              <a:t>Laufzeit 20 J. / Zinssatz 3,5 %	8.250,00 EUR/Monat</a:t>
            </a:r>
          </a:p>
          <a:p>
            <a:r>
              <a:rPr lang="de-DE" dirty="0" smtClean="0"/>
              <a:t>			        </a:t>
            </a:r>
            <a:r>
              <a:rPr lang="de-DE" u="sng" dirty="0" smtClean="0"/>
              <a:t>+ 6.000,00 EUR/Monat</a:t>
            </a:r>
          </a:p>
          <a:p>
            <a:r>
              <a:rPr lang="de-DE" dirty="0" smtClean="0"/>
              <a:t>			         14.250,00 EUR/Monat</a:t>
            </a:r>
            <a:endParaRPr lang="de-DE" dirty="0" smtClean="0"/>
          </a:p>
          <a:p>
            <a:endParaRPr lang="de-DE" dirty="0" smtClean="0"/>
          </a:p>
          <a:p>
            <a:endParaRPr lang="de-DE" dirty="0" smtClean="0"/>
          </a:p>
          <a:p>
            <a:r>
              <a:rPr lang="de-DE" dirty="0" smtClean="0"/>
              <a:t>Sanierung (grundhaft) ca.	3,5 Mio. EUR</a:t>
            </a:r>
          </a:p>
          <a:p>
            <a:r>
              <a:rPr lang="de-DE" dirty="0" smtClean="0"/>
              <a:t>Abschreibungen (25 Jahre)   	140.000 EUR/Jahr</a:t>
            </a:r>
          </a:p>
          <a:p>
            <a:r>
              <a:rPr lang="de-DE" dirty="0" smtClean="0"/>
              <a:t>Tilgung (2 %)</a:t>
            </a:r>
          </a:p>
          <a:p>
            <a:r>
              <a:rPr lang="de-DE" dirty="0" smtClean="0"/>
              <a:t>Laufzeit </a:t>
            </a:r>
            <a:r>
              <a:rPr lang="de-DE" dirty="0" smtClean="0"/>
              <a:t>20 J</a:t>
            </a:r>
            <a:r>
              <a:rPr lang="de-DE" dirty="0" smtClean="0"/>
              <a:t>. / Zinssatz 3,5 % 16.041,00 EUR/Monat</a:t>
            </a:r>
          </a:p>
          <a:p>
            <a:r>
              <a:rPr lang="de-DE" dirty="0" smtClean="0"/>
              <a:t>			       </a:t>
            </a:r>
            <a:r>
              <a:rPr lang="de-DE" u="sng" dirty="0" smtClean="0"/>
              <a:t>+ 11.666,00 EUR/Monat</a:t>
            </a:r>
          </a:p>
          <a:p>
            <a:r>
              <a:rPr lang="de-DE" dirty="0" smtClean="0"/>
              <a:t>	</a:t>
            </a:r>
            <a:r>
              <a:rPr lang="de-DE" dirty="0" smtClean="0"/>
              <a:t>		          27.707,00 EUR/Monat</a:t>
            </a:r>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a:p>
        </p:txBody>
      </p:sp>
    </p:spTree>
    <p:extLst>
      <p:ext uri="{BB962C8B-B14F-4D97-AF65-F5344CB8AC3E}">
        <p14:creationId xmlns="" xmlns:p14="http://schemas.microsoft.com/office/powerpoint/2010/main" val="625922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0034" y="785794"/>
            <a:ext cx="8183880" cy="4857784"/>
          </a:xfrm>
        </p:spPr>
        <p:txBody>
          <a:bodyPr>
            <a:normAutofit/>
          </a:bodyPr>
          <a:lstStyle/>
          <a:p>
            <a:pPr marL="457200" indent="-457200"/>
            <a:r>
              <a:rPr lang="de-DE" sz="3200" dirty="0" smtClean="0"/>
              <a:t>Geschätzte Sanierungskosten</a:t>
            </a:r>
            <a:r>
              <a:rPr lang="de-DE" dirty="0" smtClean="0"/>
              <a:t/>
            </a:r>
            <a:br>
              <a:rPr lang="de-DE" dirty="0" smtClean="0"/>
            </a:br>
            <a:r>
              <a:rPr lang="de-DE" sz="2700" dirty="0" smtClean="0"/>
              <a:t/>
            </a:r>
            <a:br>
              <a:rPr lang="de-DE" sz="2700" dirty="0" smtClean="0"/>
            </a:br>
            <a:r>
              <a:rPr lang="de-DE" sz="2400" dirty="0" smtClean="0"/>
              <a:t>grundhafte Sanierung der bestehenden Gebäudestruktur</a:t>
            </a:r>
            <a:br>
              <a:rPr lang="de-DE" sz="2400" dirty="0" smtClean="0"/>
            </a:br>
            <a:r>
              <a:rPr lang="de-DE" sz="2400" dirty="0" smtClean="0"/>
              <a:t>ca. 3,5 Mio. EUR</a:t>
            </a:r>
            <a:br>
              <a:rPr lang="de-DE" sz="2400" dirty="0" smtClean="0"/>
            </a:br>
            <a:r>
              <a:rPr lang="de-DE" sz="2400" dirty="0" smtClean="0"/>
              <a:t/>
            </a:r>
            <a:br>
              <a:rPr lang="de-DE" sz="2400" dirty="0" smtClean="0"/>
            </a:br>
            <a:r>
              <a:rPr lang="de-DE" sz="2400" dirty="0" smtClean="0">
                <a:solidFill>
                  <a:srgbClr val="C00000"/>
                </a:solidFill>
              </a:rPr>
              <a:t>Geschätzte Bauzeit mind. 9 Monate</a:t>
            </a:r>
            <a:br>
              <a:rPr lang="de-DE" sz="2400" dirty="0" smtClean="0">
                <a:solidFill>
                  <a:srgbClr val="C00000"/>
                </a:solidFill>
              </a:rPr>
            </a:br>
            <a:r>
              <a:rPr lang="de-DE" sz="2400" dirty="0" smtClean="0">
                <a:solidFill>
                  <a:srgbClr val="C00000"/>
                </a:solidFill>
              </a:rPr>
              <a:t/>
            </a:r>
            <a:br>
              <a:rPr lang="de-DE" sz="2400" dirty="0" smtClean="0">
                <a:solidFill>
                  <a:srgbClr val="C00000"/>
                </a:solidFill>
              </a:rPr>
            </a:br>
            <a:r>
              <a:rPr lang="de-DE" sz="1800" b="0" dirty="0" smtClean="0"/>
              <a:t/>
            </a:r>
            <a:br>
              <a:rPr lang="de-DE" sz="1800" b="0" dirty="0" smtClean="0"/>
            </a:br>
            <a:r>
              <a:rPr lang="de-DE" sz="1800" b="0" dirty="0" smtClean="0"/>
              <a:t/>
            </a:r>
            <a:br>
              <a:rPr lang="de-DE" sz="1800" b="0" dirty="0" smtClean="0"/>
            </a:br>
            <a:r>
              <a:rPr lang="de-DE" sz="1600" dirty="0" smtClean="0"/>
              <a:t/>
            </a:r>
            <a:br>
              <a:rPr lang="de-DE" sz="1600" dirty="0" smtClean="0"/>
            </a:br>
            <a:r>
              <a:rPr lang="de-DE" sz="1400" dirty="0" smtClean="0"/>
              <a:t/>
            </a:r>
            <a:br>
              <a:rPr lang="de-DE" sz="1400" dirty="0" smtClean="0"/>
            </a:br>
            <a:r>
              <a:rPr lang="de-DE" sz="1800" dirty="0" smtClean="0"/>
              <a:t/>
            </a:r>
            <a:br>
              <a:rPr lang="de-DE" sz="1800" dirty="0" smtClean="0"/>
            </a:br>
            <a:endParaRPr lang="de-DE" sz="1800" dirty="0"/>
          </a:p>
        </p:txBody>
      </p:sp>
      <p:sp>
        <p:nvSpPr>
          <p:cNvPr id="3" name="Foliennummernplatzhalter 2"/>
          <p:cNvSpPr>
            <a:spLocks noGrp="1"/>
          </p:cNvSpPr>
          <p:nvPr>
            <p:ph type="sldNum" sz="quarter" idx="12"/>
          </p:nvPr>
        </p:nvSpPr>
        <p:spPr/>
        <p:txBody>
          <a:bodyPr/>
          <a:lstStyle/>
          <a:p>
            <a:fld id="{A11C8D66-B3F6-48D0-B4ED-9459667E254F}" type="slidenum">
              <a:rPr lang="de-DE" smtClean="0"/>
              <a:pPr/>
              <a:t>17</a:t>
            </a:fld>
            <a:endParaRPr lang="de-DE"/>
          </a:p>
        </p:txBody>
      </p:sp>
    </p:spTree>
    <p:extLst>
      <p:ext uri="{BB962C8B-B14F-4D97-AF65-F5344CB8AC3E}">
        <p14:creationId xmlns="" xmlns:p14="http://schemas.microsoft.com/office/powerpoint/2010/main" val="625922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0034" y="785794"/>
            <a:ext cx="8183880" cy="4857784"/>
          </a:xfrm>
        </p:spPr>
        <p:txBody>
          <a:bodyPr>
            <a:normAutofit fontScale="90000"/>
          </a:bodyPr>
          <a:lstStyle/>
          <a:p>
            <a:pPr marL="457200" indent="-457200"/>
            <a:r>
              <a:rPr lang="de-DE" sz="3200" dirty="0" smtClean="0"/>
              <a:t>Geschätzte Neubaukosten</a:t>
            </a:r>
            <a:r>
              <a:rPr lang="de-DE" dirty="0" smtClean="0"/>
              <a:t/>
            </a:r>
            <a:br>
              <a:rPr lang="de-DE" dirty="0" smtClean="0"/>
            </a:br>
            <a:r>
              <a:rPr lang="de-DE" sz="2700" dirty="0" smtClean="0"/>
              <a:t/>
            </a:r>
            <a:br>
              <a:rPr lang="de-DE" sz="2700" dirty="0" smtClean="0"/>
            </a:br>
            <a:r>
              <a:rPr lang="de-DE" sz="2700" dirty="0" smtClean="0"/>
              <a:t>Nutzfläche 1.170 m² (entspricht dem Raumangebot der jetzigen Stadthalle)</a:t>
            </a:r>
            <a:br>
              <a:rPr lang="de-DE" sz="2700" dirty="0" smtClean="0"/>
            </a:br>
            <a:r>
              <a:rPr lang="de-DE" sz="2700" dirty="0" smtClean="0"/>
              <a:t/>
            </a:r>
            <a:br>
              <a:rPr lang="de-DE" sz="2700" dirty="0" smtClean="0"/>
            </a:br>
            <a:r>
              <a:rPr lang="de-DE" sz="2700" dirty="0" smtClean="0"/>
              <a:t>Investitionsvolumen 3,5 Mio. EUR</a:t>
            </a:r>
            <a:br>
              <a:rPr lang="de-DE" sz="2700" dirty="0" smtClean="0"/>
            </a:br>
            <a:r>
              <a:rPr lang="de-DE" sz="2700" dirty="0" smtClean="0"/>
              <a:t>monatliche Miete/Pacht 16.965 EUR</a:t>
            </a:r>
            <a:r>
              <a:rPr lang="de-DE" sz="2400" dirty="0" smtClean="0"/>
              <a:t/>
            </a:r>
            <a:br>
              <a:rPr lang="de-DE" sz="2400" dirty="0" smtClean="0"/>
            </a:br>
            <a:r>
              <a:rPr lang="de-DE" sz="2400" dirty="0" smtClean="0"/>
              <a:t/>
            </a:r>
            <a:br>
              <a:rPr lang="de-DE" sz="2400" dirty="0" smtClean="0"/>
            </a:br>
            <a:r>
              <a:rPr lang="de-DE" sz="2400" dirty="0" smtClean="0">
                <a:solidFill>
                  <a:srgbClr val="C00000"/>
                </a:solidFill>
              </a:rPr>
              <a:t/>
            </a:r>
            <a:br>
              <a:rPr lang="de-DE" sz="2400" dirty="0" smtClean="0">
                <a:solidFill>
                  <a:srgbClr val="C00000"/>
                </a:solidFill>
              </a:rPr>
            </a:br>
            <a:r>
              <a:rPr lang="de-DE" sz="1800" b="0" dirty="0" smtClean="0"/>
              <a:t/>
            </a:r>
            <a:br>
              <a:rPr lang="de-DE" sz="1800" b="0" dirty="0" smtClean="0"/>
            </a:br>
            <a:r>
              <a:rPr lang="de-DE" sz="1800" b="0" dirty="0" smtClean="0"/>
              <a:t/>
            </a:r>
            <a:br>
              <a:rPr lang="de-DE" sz="1800" b="0" dirty="0" smtClean="0"/>
            </a:br>
            <a:r>
              <a:rPr lang="de-DE" sz="1600" dirty="0" smtClean="0"/>
              <a:t/>
            </a:r>
            <a:br>
              <a:rPr lang="de-DE" sz="1600" dirty="0" smtClean="0"/>
            </a:br>
            <a:r>
              <a:rPr lang="de-DE" sz="1400" dirty="0" smtClean="0"/>
              <a:t/>
            </a:r>
            <a:br>
              <a:rPr lang="de-DE" sz="1400" dirty="0" smtClean="0"/>
            </a:br>
            <a:r>
              <a:rPr lang="de-DE" sz="1800" dirty="0" smtClean="0"/>
              <a:t/>
            </a:r>
            <a:br>
              <a:rPr lang="de-DE" sz="1800" dirty="0" smtClean="0"/>
            </a:br>
            <a:endParaRPr lang="de-DE" sz="1800" dirty="0"/>
          </a:p>
        </p:txBody>
      </p:sp>
      <p:sp>
        <p:nvSpPr>
          <p:cNvPr id="3" name="Foliennummernplatzhalter 2"/>
          <p:cNvSpPr>
            <a:spLocks noGrp="1"/>
          </p:cNvSpPr>
          <p:nvPr>
            <p:ph type="sldNum" sz="quarter" idx="12"/>
          </p:nvPr>
        </p:nvSpPr>
        <p:spPr/>
        <p:txBody>
          <a:bodyPr/>
          <a:lstStyle/>
          <a:p>
            <a:fld id="{A11C8D66-B3F6-48D0-B4ED-9459667E254F}" type="slidenum">
              <a:rPr lang="de-DE" smtClean="0"/>
              <a:pPr/>
              <a:t>18</a:t>
            </a:fld>
            <a:endParaRPr lang="de-DE"/>
          </a:p>
        </p:txBody>
      </p:sp>
    </p:spTree>
    <p:extLst>
      <p:ext uri="{BB962C8B-B14F-4D97-AF65-F5344CB8AC3E}">
        <p14:creationId xmlns="" xmlns:p14="http://schemas.microsoft.com/office/powerpoint/2010/main" val="625922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0034" y="785794"/>
            <a:ext cx="8183880" cy="785818"/>
          </a:xfrm>
        </p:spPr>
        <p:txBody>
          <a:bodyPr>
            <a:normAutofit fontScale="90000"/>
          </a:bodyPr>
          <a:lstStyle/>
          <a:p>
            <a:pPr marL="457200" indent="-457200"/>
            <a:r>
              <a:rPr lang="de-DE" sz="2400" dirty="0" smtClean="0"/>
              <a:t/>
            </a:r>
            <a:br>
              <a:rPr lang="de-DE" sz="2400" dirty="0" smtClean="0"/>
            </a:br>
            <a:r>
              <a:rPr lang="de-DE" sz="2400" dirty="0" smtClean="0"/>
              <a:t/>
            </a:r>
            <a:br>
              <a:rPr lang="de-DE" sz="2400" dirty="0" smtClean="0"/>
            </a:br>
            <a:r>
              <a:rPr lang="de-DE" sz="2400" dirty="0" smtClean="0">
                <a:solidFill>
                  <a:srgbClr val="C00000"/>
                </a:solidFill>
              </a:rPr>
              <a:t/>
            </a:r>
            <a:br>
              <a:rPr lang="de-DE" sz="2400" dirty="0" smtClean="0">
                <a:solidFill>
                  <a:srgbClr val="C00000"/>
                </a:solidFill>
              </a:rPr>
            </a:br>
            <a:r>
              <a:rPr lang="de-DE" sz="1800" b="0" dirty="0" smtClean="0"/>
              <a:t/>
            </a:r>
            <a:br>
              <a:rPr lang="de-DE" sz="1800" b="0" dirty="0" smtClean="0"/>
            </a:br>
            <a:r>
              <a:rPr lang="de-DE" sz="1800" b="0" dirty="0" smtClean="0"/>
              <a:t/>
            </a:r>
            <a:br>
              <a:rPr lang="de-DE" sz="1800" b="0" dirty="0" smtClean="0"/>
            </a:br>
            <a:r>
              <a:rPr lang="de-DE" sz="1600" dirty="0" smtClean="0"/>
              <a:t/>
            </a:r>
            <a:br>
              <a:rPr lang="de-DE" sz="1600" dirty="0" smtClean="0"/>
            </a:br>
            <a:r>
              <a:rPr lang="de-DE" sz="1400" dirty="0" smtClean="0"/>
              <a:t/>
            </a:r>
            <a:br>
              <a:rPr lang="de-DE" sz="1400" dirty="0" smtClean="0"/>
            </a:br>
            <a:r>
              <a:rPr lang="de-DE" sz="1800" dirty="0" smtClean="0"/>
              <a:t/>
            </a:r>
            <a:br>
              <a:rPr lang="de-DE" sz="1800" dirty="0" smtClean="0"/>
            </a:br>
            <a:endParaRPr lang="de-DE" sz="1800" dirty="0"/>
          </a:p>
        </p:txBody>
      </p:sp>
      <p:sp>
        <p:nvSpPr>
          <p:cNvPr id="3" name="Foliennummernplatzhalter 2"/>
          <p:cNvSpPr>
            <a:spLocks noGrp="1"/>
          </p:cNvSpPr>
          <p:nvPr>
            <p:ph type="sldNum" sz="quarter" idx="12"/>
          </p:nvPr>
        </p:nvSpPr>
        <p:spPr/>
        <p:txBody>
          <a:bodyPr/>
          <a:lstStyle/>
          <a:p>
            <a:fld id="{A11C8D66-B3F6-48D0-B4ED-9459667E254F}" type="slidenum">
              <a:rPr lang="de-DE" smtClean="0"/>
              <a:pPr/>
              <a:t>19</a:t>
            </a:fld>
            <a:endParaRPr lang="de-DE"/>
          </a:p>
        </p:txBody>
      </p:sp>
      <p:pic>
        <p:nvPicPr>
          <p:cNvPr id="4" name="Grafik 3" descr="Ersatzbebauung.bmp"/>
          <p:cNvPicPr>
            <a:picLocks noChangeAspect="1"/>
          </p:cNvPicPr>
          <p:nvPr/>
        </p:nvPicPr>
        <p:blipFill>
          <a:blip r:embed="rId2"/>
          <a:stretch>
            <a:fillRect/>
          </a:stretch>
        </p:blipFill>
        <p:spPr>
          <a:xfrm>
            <a:off x="1142977" y="562970"/>
            <a:ext cx="7284676" cy="5145734"/>
          </a:xfrm>
          <a:prstGeom prst="rect">
            <a:avLst/>
          </a:prstGeom>
        </p:spPr>
      </p:pic>
      <p:sp>
        <p:nvSpPr>
          <p:cNvPr id="5" name="Titel 1"/>
          <p:cNvSpPr txBox="1">
            <a:spLocks/>
          </p:cNvSpPr>
          <p:nvPr/>
        </p:nvSpPr>
        <p:spPr>
          <a:xfrm>
            <a:off x="428596" y="1428736"/>
            <a:ext cx="8183880" cy="571504"/>
          </a:xfrm>
          <a:prstGeom prst="rect">
            <a:avLst/>
          </a:prstGeom>
        </p:spPr>
        <p:txBody>
          <a:bodyPr vert="horz" anchor="b">
            <a:normAutofit fontScale="25000" lnSpcReduction="20000"/>
          </a:bodyPr>
          <a:lstStyle/>
          <a:p>
            <a:pPr marL="457200" marR="0" lvl="0" indent="-457200" algn="l" defTabSz="914400" rtl="0" eaLnBrk="1" fontAlgn="auto" latinLnBrk="0" hangingPunct="1">
              <a:lnSpc>
                <a:spcPct val="100000"/>
              </a:lnSpc>
              <a:spcBef>
                <a:spcPct val="0"/>
              </a:spcBef>
              <a:spcAft>
                <a:spcPts val="0"/>
              </a:spcAft>
              <a:buClrTx/>
              <a:buSzTx/>
              <a:buFontTx/>
              <a:buNone/>
              <a:tabLst/>
              <a:defRPr/>
            </a:pPr>
            <a:r>
              <a:rPr kumimoji="0" lang="de-DE" sz="128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Alternativbebauung</a:t>
            </a:r>
          </a:p>
          <a:p>
            <a:pPr marL="457200" marR="0" lvl="0" indent="-457200" algn="l" defTabSz="914400" rtl="0" eaLnBrk="1" fontAlgn="auto" latinLnBrk="0" hangingPunct="1">
              <a:lnSpc>
                <a:spcPct val="100000"/>
              </a:lnSpc>
              <a:spcBef>
                <a:spcPct val="0"/>
              </a:spcBef>
              <a:spcAft>
                <a:spcPts val="0"/>
              </a:spcAft>
              <a:buClrTx/>
              <a:buSzTx/>
              <a:buFontTx/>
              <a:buNone/>
              <a:tabLst/>
              <a:defRPr/>
            </a:pPr>
            <a:r>
              <a:rPr lang="de-DE" sz="6400" b="1"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Alten-/Behindertengerechte Wohnungen</a:t>
            </a:r>
            <a:r>
              <a:rPr kumimoji="0" lang="de-DE" sz="36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
            </a:r>
            <a:br>
              <a:rPr kumimoji="0" lang="de-DE" sz="36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br>
            <a:r>
              <a:rPr kumimoji="0" lang="de-DE" sz="27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
            </a:r>
            <a:br>
              <a:rPr kumimoji="0" lang="de-DE" sz="27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br>
            <a:r>
              <a:rPr kumimoji="0" lang="de-DE" sz="24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
            </a:r>
            <a:br>
              <a:rPr kumimoji="0" lang="de-DE" sz="24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br>
            <a:r>
              <a:rPr kumimoji="0" lang="de-DE" sz="24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
            </a:r>
            <a:br>
              <a:rPr kumimoji="0" lang="de-DE" sz="24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br>
            <a:r>
              <a:rPr kumimoji="0" lang="de-DE" sz="2400" b="1" i="0" u="none" strike="noStrike" kern="1200" cap="none" spc="0" normalizeH="0" baseline="0" noProof="0" dirty="0" smtClean="0">
                <a:ln>
                  <a:noFill/>
                </a:ln>
                <a:solidFill>
                  <a:srgbClr val="C00000"/>
                </a:solidFill>
                <a:effectLst>
                  <a:outerShdw blurRad="53975" dist="22860" dir="5400000" algn="tl" rotWithShape="0">
                    <a:srgbClr val="000000">
                      <a:alpha val="55000"/>
                    </a:srgbClr>
                  </a:outerShdw>
                </a:effectLst>
                <a:uLnTx/>
                <a:uFillTx/>
                <a:latin typeface="+mj-lt"/>
                <a:ea typeface="+mj-ea"/>
                <a:cs typeface="+mj-cs"/>
              </a:rPr>
              <a:t/>
            </a:r>
            <a:br>
              <a:rPr kumimoji="0" lang="de-DE" sz="2400" b="1" i="0" u="none" strike="noStrike" kern="1200" cap="none" spc="0" normalizeH="0" baseline="0" noProof="0" dirty="0" smtClean="0">
                <a:ln>
                  <a:noFill/>
                </a:ln>
                <a:solidFill>
                  <a:srgbClr val="C00000"/>
                </a:solidFill>
                <a:effectLst>
                  <a:outerShdw blurRad="53975" dist="22860" dir="5400000" algn="tl" rotWithShape="0">
                    <a:srgbClr val="000000">
                      <a:alpha val="55000"/>
                    </a:srgbClr>
                  </a:outerShdw>
                </a:effectLst>
                <a:uLnTx/>
                <a:uFillTx/>
                <a:latin typeface="+mj-lt"/>
                <a:ea typeface="+mj-ea"/>
                <a:cs typeface="+mj-cs"/>
              </a:rPr>
            </a:br>
            <a:r>
              <a:rPr kumimoji="0" lang="de-DE" sz="1800" b="0"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
            </a:r>
            <a:br>
              <a:rPr kumimoji="0" lang="de-DE" sz="1800" b="0"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br>
            <a:r>
              <a:rPr kumimoji="0" lang="de-DE" sz="1800" b="0"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
            </a:r>
            <a:br>
              <a:rPr kumimoji="0" lang="de-DE" sz="1800" b="0"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br>
            <a:r>
              <a:rPr kumimoji="0" lang="de-DE" sz="16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
            </a:r>
            <a:br>
              <a:rPr kumimoji="0" lang="de-DE" sz="16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br>
            <a:r>
              <a:rPr kumimoji="0" lang="de-DE" sz="14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
            </a:r>
            <a:br>
              <a:rPr kumimoji="0" lang="de-DE" sz="14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br>
            <a:r>
              <a:rPr kumimoji="0" lang="de-DE" sz="18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
            </a:r>
            <a:br>
              <a:rPr kumimoji="0" lang="de-DE" sz="18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br>
            <a:endParaRPr kumimoji="0" lang="de-DE" sz="18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Tree>
    <p:extLst>
      <p:ext uri="{BB962C8B-B14F-4D97-AF65-F5344CB8AC3E}">
        <p14:creationId xmlns="" xmlns:p14="http://schemas.microsoft.com/office/powerpoint/2010/main" val="625922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34368" y="548680"/>
            <a:ext cx="6952431" cy="4896544"/>
          </a:xfrm>
        </p:spPr>
        <p:txBody>
          <a:bodyPr>
            <a:normAutofit fontScale="90000"/>
          </a:bodyPr>
          <a:lstStyle/>
          <a:p>
            <a:r>
              <a:rPr lang="de-DE" sz="3100" dirty="0" smtClean="0"/>
              <a:t> </a:t>
            </a:r>
            <a:br>
              <a:rPr lang="de-DE" sz="3100" dirty="0" smtClean="0"/>
            </a:br>
            <a:r>
              <a:rPr lang="de-DE" sz="2200" dirty="0" smtClean="0"/>
              <a:t>- </a:t>
            </a:r>
            <a:r>
              <a:rPr lang="de-DE" sz="2200" dirty="0"/>
              <a:t>Bericht Ingenieurbüro </a:t>
            </a:r>
            <a:r>
              <a:rPr lang="de-DE" sz="2200" dirty="0" smtClean="0"/>
              <a:t>Pfeiffer &amp; Schmidt</a:t>
            </a:r>
            <a:br>
              <a:rPr lang="de-DE" sz="2200" dirty="0" smtClean="0"/>
            </a:br>
            <a:r>
              <a:rPr lang="de-DE" sz="2200" dirty="0" smtClean="0"/>
              <a:t/>
            </a:r>
            <a:br>
              <a:rPr lang="de-DE" sz="2200" dirty="0" smtClean="0"/>
            </a:br>
            <a:r>
              <a:rPr lang="de-DE" sz="2200" dirty="0" smtClean="0"/>
              <a:t>- Investitionsvolumen Sanierung </a:t>
            </a:r>
            <a:br>
              <a:rPr lang="de-DE" sz="2200" dirty="0" smtClean="0"/>
            </a:br>
            <a:r>
              <a:rPr lang="de-DE" sz="2200" dirty="0" smtClean="0"/>
              <a:t>  alte Halle</a:t>
            </a:r>
            <a:br>
              <a:rPr lang="de-DE" sz="2200" dirty="0" smtClean="0"/>
            </a:br>
            <a:r>
              <a:rPr lang="de-DE" sz="2200" dirty="0" smtClean="0"/>
              <a:t/>
            </a:r>
            <a:br>
              <a:rPr lang="de-DE" sz="2200" dirty="0" smtClean="0"/>
            </a:br>
            <a:r>
              <a:rPr lang="de-DE" sz="2200" dirty="0" smtClean="0"/>
              <a:t>- Investitionsvolumen Neubau </a:t>
            </a:r>
            <a:br>
              <a:rPr lang="de-DE" sz="2200" dirty="0" smtClean="0"/>
            </a:br>
            <a:r>
              <a:rPr lang="de-DE" sz="2200" dirty="0" smtClean="0"/>
              <a:t/>
            </a:r>
            <a:br>
              <a:rPr lang="de-DE" sz="2200" dirty="0" smtClean="0"/>
            </a:br>
            <a:r>
              <a:rPr lang="de-DE" sz="2200" dirty="0" smtClean="0"/>
              <a:t>- Vorstellung des neuen Investorenmodells</a:t>
            </a:r>
            <a:br>
              <a:rPr lang="de-DE" sz="2200" dirty="0" smtClean="0"/>
            </a:br>
            <a:r>
              <a:rPr lang="de-DE" sz="2200" dirty="0" smtClean="0"/>
              <a:t/>
            </a:r>
            <a:br>
              <a:rPr lang="de-DE" sz="2200" dirty="0" smtClean="0"/>
            </a:br>
            <a:r>
              <a:rPr lang="de-DE" sz="2200" dirty="0" smtClean="0"/>
              <a:t>- Alternativbebauung </a:t>
            </a:r>
            <a:br>
              <a:rPr lang="de-DE" sz="2200" dirty="0" smtClean="0"/>
            </a:br>
            <a:r>
              <a:rPr lang="de-DE" sz="2200" dirty="0" smtClean="0"/>
              <a:t> </a:t>
            </a:r>
            <a:br>
              <a:rPr lang="de-DE" sz="2200" dirty="0" smtClean="0"/>
            </a:br>
            <a:r>
              <a:rPr lang="de-DE" sz="2200" dirty="0" smtClean="0"/>
              <a:t>- Stellungnahme Kommunalaufsicht</a:t>
            </a:r>
            <a:br>
              <a:rPr lang="de-DE" sz="2200" dirty="0" smtClean="0"/>
            </a:br>
            <a:r>
              <a:rPr lang="de-DE" sz="2200" dirty="0"/>
              <a:t/>
            </a:r>
            <a:br>
              <a:rPr lang="de-DE" sz="2200" dirty="0"/>
            </a:br>
            <a:r>
              <a:rPr lang="de-DE" sz="2200" dirty="0" smtClean="0"/>
              <a:t>- Abwägung Vor- und Nachteile</a:t>
            </a:r>
            <a:br>
              <a:rPr lang="de-DE" sz="2200" dirty="0" smtClean="0"/>
            </a:br>
            <a:endParaRPr lang="de-DE" sz="2200" dirty="0"/>
          </a:p>
        </p:txBody>
      </p:sp>
      <p:sp>
        <p:nvSpPr>
          <p:cNvPr id="3" name="Foliennummernplatzhalter 2"/>
          <p:cNvSpPr>
            <a:spLocks noGrp="1"/>
          </p:cNvSpPr>
          <p:nvPr>
            <p:ph type="sldNum" sz="quarter" idx="12"/>
          </p:nvPr>
        </p:nvSpPr>
        <p:spPr/>
        <p:txBody>
          <a:bodyPr/>
          <a:lstStyle/>
          <a:p>
            <a:fld id="{A11C8D66-B3F6-48D0-B4ED-9459667E254F}" type="slidenum">
              <a:rPr lang="de-DE" smtClean="0"/>
              <a:pPr/>
              <a:t>2</a:t>
            </a:fld>
            <a:endParaRPr lang="de-DE"/>
          </a:p>
        </p:txBody>
      </p:sp>
      <p:pic>
        <p:nvPicPr>
          <p:cNvPr id="1027"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67544" y="5325020"/>
            <a:ext cx="1266825" cy="990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6494912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0034" y="1500174"/>
            <a:ext cx="8183880" cy="1643074"/>
          </a:xfrm>
        </p:spPr>
        <p:txBody>
          <a:bodyPr>
            <a:normAutofit/>
          </a:bodyPr>
          <a:lstStyle/>
          <a:p>
            <a:pPr marL="457200" indent="-457200"/>
            <a:r>
              <a:rPr lang="de-DE" sz="2000" dirty="0" smtClean="0"/>
              <a:t>Was spricht </a:t>
            </a:r>
            <a:r>
              <a:rPr lang="de-DE" sz="2000" dirty="0" smtClean="0">
                <a:solidFill>
                  <a:srgbClr val="C00000"/>
                </a:solidFill>
              </a:rPr>
              <a:t>für</a:t>
            </a:r>
            <a:r>
              <a:rPr lang="de-DE" sz="2000" dirty="0" smtClean="0"/>
              <a:t> eine Sanierung:</a:t>
            </a:r>
            <a:br>
              <a:rPr lang="de-DE" sz="2000" dirty="0" smtClean="0"/>
            </a:br>
            <a:r>
              <a:rPr lang="de-DE" sz="2000" dirty="0" smtClean="0"/>
              <a:t>- Das Gebäude befindet sich weiterhin in </a:t>
            </a:r>
            <a:r>
              <a:rPr lang="de-DE" sz="2000" dirty="0" smtClean="0"/>
              <a:t/>
            </a:r>
            <a:br>
              <a:rPr lang="de-DE" sz="2000" dirty="0" smtClean="0"/>
            </a:br>
            <a:r>
              <a:rPr lang="de-DE" sz="2000" dirty="0" smtClean="0"/>
              <a:t> </a:t>
            </a:r>
            <a:r>
              <a:rPr lang="de-DE" sz="2000" dirty="0" smtClean="0"/>
              <a:t> </a:t>
            </a:r>
            <a:r>
              <a:rPr lang="de-DE" sz="2000" dirty="0" smtClean="0"/>
              <a:t>städtischem Eigentum</a:t>
            </a:r>
            <a:r>
              <a:rPr lang="de-DE" sz="2000" dirty="0" smtClean="0"/>
              <a:t/>
            </a:r>
            <a:br>
              <a:rPr lang="de-DE" sz="2000" dirty="0" smtClean="0"/>
            </a:br>
            <a:r>
              <a:rPr lang="de-DE" sz="2000" dirty="0" smtClean="0"/>
              <a:t>- </a:t>
            </a:r>
            <a:r>
              <a:rPr lang="de-DE" sz="2000" dirty="0" smtClean="0"/>
              <a:t>Der Standort bleibt bestehen</a:t>
            </a:r>
            <a:endParaRPr lang="de-DE" sz="1800" dirty="0"/>
          </a:p>
        </p:txBody>
      </p:sp>
      <p:sp>
        <p:nvSpPr>
          <p:cNvPr id="3" name="Foliennummernplatzhalter 2"/>
          <p:cNvSpPr>
            <a:spLocks noGrp="1"/>
          </p:cNvSpPr>
          <p:nvPr>
            <p:ph type="sldNum" sz="quarter" idx="12"/>
          </p:nvPr>
        </p:nvSpPr>
        <p:spPr/>
        <p:txBody>
          <a:bodyPr/>
          <a:lstStyle/>
          <a:p>
            <a:fld id="{A11C8D66-B3F6-48D0-B4ED-9459667E254F}" type="slidenum">
              <a:rPr lang="de-DE" smtClean="0"/>
              <a:pPr/>
              <a:t>20</a:t>
            </a:fld>
            <a:endParaRPr lang="de-DE"/>
          </a:p>
        </p:txBody>
      </p:sp>
      <p:sp>
        <p:nvSpPr>
          <p:cNvPr id="5" name="Titel 1"/>
          <p:cNvSpPr txBox="1">
            <a:spLocks/>
          </p:cNvSpPr>
          <p:nvPr/>
        </p:nvSpPr>
        <p:spPr>
          <a:xfrm>
            <a:off x="428596" y="714356"/>
            <a:ext cx="8183880" cy="571504"/>
          </a:xfrm>
          <a:prstGeom prst="rect">
            <a:avLst/>
          </a:prstGeom>
        </p:spPr>
        <p:txBody>
          <a:bodyPr vert="horz" anchor="b">
            <a:normAutofit fontScale="25000" lnSpcReduction="20000"/>
          </a:bodyPr>
          <a:lstStyle/>
          <a:p>
            <a:pPr marL="457200" marR="0" lvl="0" indent="-457200" algn="l" defTabSz="914400" rtl="0" eaLnBrk="1" fontAlgn="auto" latinLnBrk="0" hangingPunct="1">
              <a:lnSpc>
                <a:spcPct val="100000"/>
              </a:lnSpc>
              <a:spcBef>
                <a:spcPct val="0"/>
              </a:spcBef>
              <a:spcAft>
                <a:spcPts val="0"/>
              </a:spcAft>
              <a:buClrTx/>
              <a:buSzTx/>
              <a:buFontTx/>
              <a:buNone/>
              <a:tabLst/>
              <a:defRPr/>
            </a:pPr>
            <a:r>
              <a:rPr kumimoji="0" lang="de-DE" sz="128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Abwägung Vor-</a:t>
            </a:r>
            <a:r>
              <a:rPr kumimoji="0" lang="de-DE" sz="12800" b="1" i="0" u="none" strike="noStrike" kern="1200" cap="none" spc="0" normalizeH="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 und Nachteile</a:t>
            </a:r>
            <a:endParaRPr kumimoji="0" lang="de-DE" sz="18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
        <p:nvSpPr>
          <p:cNvPr id="7" name="Titel 1"/>
          <p:cNvSpPr txBox="1">
            <a:spLocks/>
          </p:cNvSpPr>
          <p:nvPr/>
        </p:nvSpPr>
        <p:spPr>
          <a:xfrm>
            <a:off x="642910" y="3357562"/>
            <a:ext cx="8183880" cy="2571768"/>
          </a:xfrm>
          <a:prstGeom prst="rect">
            <a:avLst/>
          </a:prstGeom>
        </p:spPr>
        <p:txBody>
          <a:bodyPr vert="horz" anchor="b">
            <a:normAutofit fontScale="90000"/>
          </a:bodyPr>
          <a:lstStyle/>
          <a:p>
            <a:pPr marL="457200" marR="0" lvl="0" indent="-457200" algn="l" defTabSz="914400" rtl="0" eaLnBrk="1" fontAlgn="auto" latinLnBrk="0" hangingPunct="1">
              <a:lnSpc>
                <a:spcPct val="100000"/>
              </a:lnSpc>
              <a:spcBef>
                <a:spcPct val="0"/>
              </a:spcBef>
              <a:spcAft>
                <a:spcPts val="0"/>
              </a:spcAft>
              <a:buClrTx/>
              <a:buSzTx/>
              <a:buFontTx/>
              <a:buNone/>
              <a:tabLst/>
              <a:defRPr/>
            </a:pPr>
            <a:r>
              <a:rPr kumimoji="0" lang="de-DE" sz="20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Was spricht </a:t>
            </a:r>
            <a:r>
              <a:rPr kumimoji="0" lang="de-DE" sz="2000" b="1" i="0" u="none" strike="noStrike" kern="1200" cap="none" spc="0" normalizeH="0" baseline="0" noProof="0" dirty="0" smtClean="0">
                <a:ln>
                  <a:noFill/>
                </a:ln>
                <a:solidFill>
                  <a:srgbClr val="C00000"/>
                </a:solidFill>
                <a:effectLst>
                  <a:outerShdw blurRad="53975" dist="22860" dir="5400000" algn="tl" rotWithShape="0">
                    <a:srgbClr val="000000">
                      <a:alpha val="55000"/>
                    </a:srgbClr>
                  </a:outerShdw>
                </a:effectLst>
                <a:uLnTx/>
                <a:uFillTx/>
                <a:latin typeface="+mj-lt"/>
                <a:ea typeface="+mj-ea"/>
                <a:cs typeface="+mj-cs"/>
              </a:rPr>
              <a:t>gegen</a:t>
            </a:r>
            <a:r>
              <a:rPr kumimoji="0" lang="de-DE" sz="20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 eine Sanierung:</a:t>
            </a:r>
            <a:br>
              <a:rPr kumimoji="0" lang="de-DE" sz="20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br>
            <a:r>
              <a:rPr kumimoji="0" lang="de-DE" sz="20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 Die Kosten</a:t>
            </a:r>
            <a:r>
              <a:rPr kumimoji="0" lang="de-DE" sz="2000" b="1" i="0" u="none" strike="noStrike" kern="1200" cap="none" spc="0" normalizeH="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 sind unberechenbar</a:t>
            </a:r>
            <a:endParaRPr kumimoji="0" lang="de-DE" sz="20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a:p>
            <a:pPr marL="457200" lvl="0" indent="-457200">
              <a:spcBef>
                <a:spcPct val="0"/>
              </a:spcBef>
              <a:defRPr/>
            </a:pPr>
            <a:r>
              <a:rPr lang="de-DE" sz="2000" b="1"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      - </a:t>
            </a:r>
            <a:r>
              <a:rPr kumimoji="0" lang="de-DE" sz="20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Nicht zu erwirtschaftende</a:t>
            </a:r>
            <a:r>
              <a:rPr kumimoji="0" lang="de-DE" sz="2000" b="1" i="0" u="none" strike="noStrike" kern="1200" cap="none" spc="0" normalizeH="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 Abschreibungen</a:t>
            </a:r>
            <a:r>
              <a:rPr kumimoji="0" lang="de-DE" sz="20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
            </a:r>
            <a:br>
              <a:rPr kumimoji="0" lang="de-DE" sz="20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br>
            <a:r>
              <a:rPr kumimoji="0" lang="de-DE" sz="20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 Die vorhandene</a:t>
            </a:r>
            <a:r>
              <a:rPr kumimoji="0" lang="de-DE" sz="2000" b="1" i="0" u="none" strike="noStrike" kern="1200" cap="none" spc="0" normalizeH="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 Raumaufteilung bleibt zum Großteil </a:t>
            </a:r>
          </a:p>
          <a:p>
            <a:pPr marL="457200" marR="0" lvl="0" indent="-457200" algn="l" defTabSz="914400" rtl="0" eaLnBrk="1" fontAlgn="auto" latinLnBrk="0" hangingPunct="1">
              <a:lnSpc>
                <a:spcPct val="100000"/>
              </a:lnSpc>
              <a:spcBef>
                <a:spcPct val="0"/>
              </a:spcBef>
              <a:spcAft>
                <a:spcPts val="0"/>
              </a:spcAft>
              <a:buClrTx/>
              <a:buSzTx/>
              <a:buFontTx/>
              <a:buNone/>
              <a:tabLst/>
              <a:defRPr/>
            </a:pPr>
            <a:r>
              <a:rPr lang="de-DE" sz="2000" b="1"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        </a:t>
            </a:r>
            <a:r>
              <a:rPr kumimoji="0" lang="de-DE" sz="2000" b="1" i="0" u="none" strike="noStrike" kern="1200" cap="none" spc="0" normalizeH="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vorhanden -&gt; ungünstiger Zuschnitt zum </a:t>
            </a:r>
          </a:p>
          <a:p>
            <a:pPr marL="457200" marR="0" lvl="0" indent="-457200" algn="l" defTabSz="914400" rtl="0" eaLnBrk="1" fontAlgn="auto" latinLnBrk="0" hangingPunct="1">
              <a:lnSpc>
                <a:spcPct val="100000"/>
              </a:lnSpc>
              <a:spcBef>
                <a:spcPct val="0"/>
              </a:spcBef>
              <a:spcAft>
                <a:spcPts val="0"/>
              </a:spcAft>
              <a:buClrTx/>
              <a:buSzTx/>
              <a:buFontTx/>
              <a:buNone/>
              <a:tabLst/>
              <a:defRPr/>
            </a:pPr>
            <a:r>
              <a:rPr lang="de-DE" sz="2000" b="1"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        </a:t>
            </a:r>
            <a:r>
              <a:rPr kumimoji="0" lang="de-DE" sz="2000" b="1" i="0" u="none" strike="noStrike" kern="1200" cap="none" spc="0" normalizeH="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Zuschauerbereich (z.T. kein Sichtkontakt zur Bühne)</a:t>
            </a:r>
            <a:r>
              <a:rPr kumimoji="0" lang="de-DE" sz="20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
            </a:r>
            <a:br>
              <a:rPr kumimoji="0" lang="de-DE" sz="20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br>
            <a:r>
              <a:rPr kumimoji="0" lang="de-DE" sz="20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 Der Standort bleibt bestehen (begrenzter P</a:t>
            </a:r>
            <a:r>
              <a:rPr kumimoji="0" lang="de-DE" sz="2000" b="1" i="0" u="none" strike="noStrike" kern="1200" cap="none" spc="0" normalizeH="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arkraum bei</a:t>
            </a:r>
          </a:p>
          <a:p>
            <a:pPr marL="457200" marR="0" lvl="0" indent="-457200" algn="l" defTabSz="914400" rtl="0" eaLnBrk="1" fontAlgn="auto" latinLnBrk="0" hangingPunct="1">
              <a:lnSpc>
                <a:spcPct val="100000"/>
              </a:lnSpc>
              <a:spcBef>
                <a:spcPct val="0"/>
              </a:spcBef>
              <a:spcAft>
                <a:spcPts val="0"/>
              </a:spcAft>
              <a:buClrTx/>
              <a:buSzTx/>
              <a:buFontTx/>
              <a:buNone/>
              <a:tabLst/>
              <a:defRPr/>
            </a:pPr>
            <a:r>
              <a:rPr lang="de-DE" sz="2000" b="1"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      </a:t>
            </a:r>
            <a:r>
              <a:rPr kumimoji="0" lang="de-DE" sz="2000" b="1" i="0" u="none" strike="noStrike" kern="1200" cap="none" spc="0" normalizeH="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  größeren Veranstaltungen)</a:t>
            </a:r>
            <a:endParaRPr lang="de-DE" sz="2000" b="1" baseline="0"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endParaRPr>
          </a:p>
        </p:txBody>
      </p:sp>
    </p:spTree>
    <p:extLst>
      <p:ext uri="{BB962C8B-B14F-4D97-AF65-F5344CB8AC3E}">
        <p14:creationId xmlns="" xmlns:p14="http://schemas.microsoft.com/office/powerpoint/2010/main" val="625922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0034" y="1500174"/>
            <a:ext cx="8183880" cy="2000264"/>
          </a:xfrm>
        </p:spPr>
        <p:txBody>
          <a:bodyPr>
            <a:normAutofit fontScale="90000"/>
          </a:bodyPr>
          <a:lstStyle/>
          <a:p>
            <a:pPr marL="457200" indent="-457200"/>
            <a:r>
              <a:rPr lang="de-DE" sz="2000" dirty="0" smtClean="0"/>
              <a:t>Was spricht </a:t>
            </a:r>
            <a:r>
              <a:rPr lang="de-DE" sz="2000" dirty="0" smtClean="0">
                <a:solidFill>
                  <a:srgbClr val="C00000"/>
                </a:solidFill>
              </a:rPr>
              <a:t>für</a:t>
            </a:r>
            <a:r>
              <a:rPr lang="de-DE" sz="2000" dirty="0" smtClean="0"/>
              <a:t> einen Neubau:</a:t>
            </a:r>
            <a:br>
              <a:rPr lang="de-DE" sz="2000" dirty="0" smtClean="0"/>
            </a:br>
            <a:r>
              <a:rPr lang="de-DE" sz="2000" dirty="0" smtClean="0"/>
              <a:t>- Die Kosten sind berechenbar</a:t>
            </a:r>
            <a:br>
              <a:rPr lang="de-DE" sz="2000" dirty="0" smtClean="0"/>
            </a:br>
            <a:r>
              <a:rPr lang="de-DE" sz="2000" dirty="0" smtClean="0"/>
              <a:t>- Optimale Raumaufteilung, Stand der Technik in </a:t>
            </a:r>
            <a:br>
              <a:rPr lang="de-DE" sz="2000" dirty="0" smtClean="0"/>
            </a:br>
            <a:r>
              <a:rPr lang="de-DE" sz="2000" dirty="0" smtClean="0"/>
              <a:t>  allen Bereichen für die nächsten Jahrzehnte </a:t>
            </a:r>
            <a:br>
              <a:rPr lang="de-DE" sz="2000" dirty="0" smtClean="0"/>
            </a:br>
            <a:r>
              <a:rPr lang="de-DE" sz="2000" dirty="0" smtClean="0"/>
              <a:t>- Zentrale Lage der Stadthalle - großes </a:t>
            </a:r>
            <a:r>
              <a:rPr lang="de-DE" sz="2000" dirty="0" smtClean="0"/>
              <a:t>Parkraumangebot</a:t>
            </a:r>
            <a:br>
              <a:rPr lang="de-DE" sz="2000" dirty="0" smtClean="0"/>
            </a:br>
            <a:r>
              <a:rPr lang="de-DE" sz="2000" dirty="0" smtClean="0"/>
              <a:t>- Belebung der Innenstadt</a:t>
            </a:r>
            <a:br>
              <a:rPr lang="de-DE" sz="2000" dirty="0" smtClean="0"/>
            </a:br>
            <a:r>
              <a:rPr lang="de-DE" sz="2000" dirty="0" smtClean="0"/>
              <a:t>- keine Abschreibungen / reine Miete</a:t>
            </a:r>
            <a:endParaRPr lang="de-DE" sz="1800" dirty="0"/>
          </a:p>
        </p:txBody>
      </p:sp>
      <p:sp>
        <p:nvSpPr>
          <p:cNvPr id="3" name="Foliennummernplatzhalter 2"/>
          <p:cNvSpPr>
            <a:spLocks noGrp="1"/>
          </p:cNvSpPr>
          <p:nvPr>
            <p:ph type="sldNum" sz="quarter" idx="12"/>
          </p:nvPr>
        </p:nvSpPr>
        <p:spPr/>
        <p:txBody>
          <a:bodyPr/>
          <a:lstStyle/>
          <a:p>
            <a:fld id="{A11C8D66-B3F6-48D0-B4ED-9459667E254F}" type="slidenum">
              <a:rPr lang="de-DE" smtClean="0"/>
              <a:pPr/>
              <a:t>21</a:t>
            </a:fld>
            <a:endParaRPr lang="de-DE"/>
          </a:p>
        </p:txBody>
      </p:sp>
      <p:sp>
        <p:nvSpPr>
          <p:cNvPr id="5" name="Titel 1"/>
          <p:cNvSpPr txBox="1">
            <a:spLocks/>
          </p:cNvSpPr>
          <p:nvPr/>
        </p:nvSpPr>
        <p:spPr>
          <a:xfrm>
            <a:off x="428596" y="714356"/>
            <a:ext cx="8183880" cy="571504"/>
          </a:xfrm>
          <a:prstGeom prst="rect">
            <a:avLst/>
          </a:prstGeom>
        </p:spPr>
        <p:txBody>
          <a:bodyPr vert="horz" anchor="b">
            <a:normAutofit fontScale="25000" lnSpcReduction="20000"/>
          </a:bodyPr>
          <a:lstStyle/>
          <a:p>
            <a:pPr marL="457200" marR="0" lvl="0" indent="-457200" algn="l" defTabSz="914400" rtl="0" eaLnBrk="1" fontAlgn="auto" latinLnBrk="0" hangingPunct="1">
              <a:lnSpc>
                <a:spcPct val="100000"/>
              </a:lnSpc>
              <a:spcBef>
                <a:spcPct val="0"/>
              </a:spcBef>
              <a:spcAft>
                <a:spcPts val="0"/>
              </a:spcAft>
              <a:buClrTx/>
              <a:buSzTx/>
              <a:buFontTx/>
              <a:buNone/>
              <a:tabLst/>
              <a:defRPr/>
            </a:pPr>
            <a:r>
              <a:rPr kumimoji="0" lang="de-DE" sz="128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Abwägung Vor-</a:t>
            </a:r>
            <a:r>
              <a:rPr kumimoji="0" lang="de-DE" sz="12800" b="1" i="0" u="none" strike="noStrike" kern="1200" cap="none" spc="0" normalizeH="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 und Nachteile</a:t>
            </a:r>
            <a:endParaRPr kumimoji="0" lang="de-DE" sz="18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
        <p:nvSpPr>
          <p:cNvPr id="7" name="Titel 1"/>
          <p:cNvSpPr txBox="1">
            <a:spLocks/>
          </p:cNvSpPr>
          <p:nvPr/>
        </p:nvSpPr>
        <p:spPr>
          <a:xfrm>
            <a:off x="642910" y="3357562"/>
            <a:ext cx="8183880" cy="2500330"/>
          </a:xfrm>
          <a:prstGeom prst="rect">
            <a:avLst/>
          </a:prstGeom>
        </p:spPr>
        <p:txBody>
          <a:bodyPr vert="horz" anchor="b">
            <a:normAutofit fontScale="97500"/>
          </a:bodyPr>
          <a:lstStyle/>
          <a:p>
            <a:pPr marL="457200" marR="0" lvl="0" indent="-457200" algn="l" defTabSz="914400" rtl="0" eaLnBrk="1" fontAlgn="auto" latinLnBrk="0" hangingPunct="1">
              <a:lnSpc>
                <a:spcPct val="100000"/>
              </a:lnSpc>
              <a:spcBef>
                <a:spcPct val="0"/>
              </a:spcBef>
              <a:spcAft>
                <a:spcPts val="0"/>
              </a:spcAft>
              <a:buClrTx/>
              <a:buSzTx/>
              <a:buFontTx/>
              <a:buNone/>
              <a:tabLst/>
              <a:defRPr/>
            </a:pPr>
            <a:r>
              <a:rPr kumimoji="0" lang="de-DE"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Was spricht </a:t>
            </a:r>
            <a:r>
              <a:rPr kumimoji="0" lang="de-DE" b="1" i="0" u="none" strike="noStrike" kern="1200" cap="none" spc="0" normalizeH="0" baseline="0" noProof="0" dirty="0" smtClean="0">
                <a:ln>
                  <a:noFill/>
                </a:ln>
                <a:solidFill>
                  <a:srgbClr val="C00000"/>
                </a:solidFill>
                <a:effectLst>
                  <a:outerShdw blurRad="53975" dist="22860" dir="5400000" algn="tl" rotWithShape="0">
                    <a:srgbClr val="000000">
                      <a:alpha val="55000"/>
                    </a:srgbClr>
                  </a:outerShdw>
                </a:effectLst>
                <a:uLnTx/>
                <a:uFillTx/>
                <a:latin typeface="+mj-lt"/>
                <a:ea typeface="+mj-ea"/>
                <a:cs typeface="+mj-cs"/>
              </a:rPr>
              <a:t>gegen</a:t>
            </a:r>
            <a:r>
              <a:rPr kumimoji="0" lang="de-DE"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 einen Neubau:</a:t>
            </a:r>
            <a:br>
              <a:rPr kumimoji="0" lang="de-DE"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br>
            <a:r>
              <a:rPr kumimoji="0" lang="de-DE"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 Das Gebäude befindet sich nicht in städtischem </a:t>
            </a:r>
            <a:br>
              <a:rPr kumimoji="0" lang="de-DE"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br>
            <a:r>
              <a:rPr kumimoji="0" lang="de-DE"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  Eigentum</a:t>
            </a:r>
            <a:br>
              <a:rPr kumimoji="0" lang="de-DE"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br>
            <a:r>
              <a:rPr kumimoji="0" lang="de-DE"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 Evtl. Verwertungs-/</a:t>
            </a:r>
            <a:r>
              <a:rPr kumimoji="0" lang="de-DE" b="1" i="0" u="none" strike="noStrike" kern="1200" cap="none" spc="0" normalizeH="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 Vermarktungsproblematik des</a:t>
            </a:r>
          </a:p>
          <a:p>
            <a:pPr marL="457200" marR="0" lvl="0" indent="-457200" algn="l" defTabSz="914400" rtl="0" eaLnBrk="1" fontAlgn="auto" latinLnBrk="0" hangingPunct="1">
              <a:lnSpc>
                <a:spcPct val="100000"/>
              </a:lnSpc>
              <a:spcBef>
                <a:spcPct val="0"/>
              </a:spcBef>
              <a:spcAft>
                <a:spcPts val="0"/>
              </a:spcAft>
              <a:buClrTx/>
              <a:buSzTx/>
              <a:buFontTx/>
              <a:buNone/>
              <a:tabLst/>
              <a:defRPr/>
            </a:pPr>
            <a:r>
              <a:rPr lang="de-DE" b="1"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      </a:t>
            </a:r>
            <a:r>
              <a:rPr kumimoji="0" lang="de-DE" b="1" i="0" u="none" strike="noStrike" kern="1200" cap="none" spc="0" normalizeH="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 alten Stadthallenstandortes</a:t>
            </a:r>
            <a:endParaRPr lang="de-DE" b="1"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endParaRPr>
          </a:p>
          <a:p>
            <a:pPr marL="457200" marR="0" lvl="0" indent="-457200" algn="l" defTabSz="914400" rtl="0" eaLnBrk="1" fontAlgn="auto" latinLnBrk="0" hangingPunct="1">
              <a:lnSpc>
                <a:spcPct val="100000"/>
              </a:lnSpc>
              <a:spcBef>
                <a:spcPct val="0"/>
              </a:spcBef>
              <a:spcAft>
                <a:spcPts val="0"/>
              </a:spcAft>
              <a:buClrTx/>
              <a:buSzTx/>
              <a:buFontTx/>
              <a:buNone/>
              <a:tabLst/>
              <a:defRPr/>
            </a:pPr>
            <a:endParaRPr lang="de-DE" sz="2000" b="1" baseline="0"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endParaRPr>
          </a:p>
          <a:p>
            <a:pPr marL="457200" marR="0" lvl="0" indent="-457200" algn="l" defTabSz="914400" rtl="0" eaLnBrk="1" fontAlgn="auto" latinLnBrk="0" hangingPunct="1">
              <a:lnSpc>
                <a:spcPct val="100000"/>
              </a:lnSpc>
              <a:spcBef>
                <a:spcPct val="0"/>
              </a:spcBef>
              <a:spcAft>
                <a:spcPts val="0"/>
              </a:spcAft>
              <a:buClrTx/>
              <a:buSzTx/>
              <a:buFontTx/>
              <a:buNone/>
              <a:tabLst/>
              <a:defRPr/>
            </a:pPr>
            <a:endParaRPr lang="de-DE" sz="2000" b="1" baseline="0"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endParaRPr>
          </a:p>
        </p:txBody>
      </p:sp>
    </p:spTree>
    <p:extLst>
      <p:ext uri="{BB962C8B-B14F-4D97-AF65-F5344CB8AC3E}">
        <p14:creationId xmlns="" xmlns:p14="http://schemas.microsoft.com/office/powerpoint/2010/main" val="625922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67544" y="5325020"/>
            <a:ext cx="1266825" cy="990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Titel 3"/>
          <p:cNvSpPr>
            <a:spLocks noGrp="1"/>
          </p:cNvSpPr>
          <p:nvPr>
            <p:ph type="title"/>
          </p:nvPr>
        </p:nvSpPr>
        <p:spPr>
          <a:xfrm>
            <a:off x="1907705" y="2348880"/>
            <a:ext cx="6768908" cy="2736304"/>
          </a:xfrm>
        </p:spPr>
        <p:txBody>
          <a:bodyPr>
            <a:normAutofit fontScale="90000"/>
          </a:bodyPr>
          <a:lstStyle/>
          <a:p>
            <a:r>
              <a:rPr lang="de-DE" sz="2000" dirty="0" smtClean="0">
                <a:latin typeface="+mn-lt"/>
              </a:rPr>
              <a:t>- Sanierung Betonbauteile</a:t>
            </a:r>
            <a:br>
              <a:rPr lang="de-DE" sz="2000" dirty="0" smtClean="0">
                <a:latin typeface="+mn-lt"/>
              </a:rPr>
            </a:br>
            <a:r>
              <a:rPr lang="de-DE" sz="2000" dirty="0" smtClean="0">
                <a:latin typeface="+mn-lt"/>
              </a:rPr>
              <a:t/>
            </a:r>
            <a:br>
              <a:rPr lang="de-DE" sz="2000" dirty="0" smtClean="0">
                <a:latin typeface="+mn-lt"/>
              </a:rPr>
            </a:br>
            <a:r>
              <a:rPr lang="de-DE" sz="2000" dirty="0" smtClean="0">
                <a:latin typeface="+mn-lt"/>
              </a:rPr>
              <a:t>- </a:t>
            </a:r>
            <a:r>
              <a:rPr lang="de-DE" sz="2000" dirty="0" smtClean="0">
                <a:latin typeface="+mn-lt"/>
              </a:rPr>
              <a:t>Sanierung Haustechnik</a:t>
            </a:r>
            <a:br>
              <a:rPr lang="de-DE" sz="2000" dirty="0" smtClean="0">
                <a:latin typeface="+mn-lt"/>
              </a:rPr>
            </a:br>
            <a:r>
              <a:rPr lang="de-DE" sz="2000" dirty="0" smtClean="0">
                <a:latin typeface="+mn-lt"/>
              </a:rPr>
              <a:t/>
            </a:r>
            <a:br>
              <a:rPr lang="de-DE" sz="2000" dirty="0" smtClean="0">
                <a:latin typeface="+mn-lt"/>
              </a:rPr>
            </a:br>
            <a:r>
              <a:rPr lang="de-DE" sz="2000" dirty="0" smtClean="0">
                <a:latin typeface="+mn-lt"/>
              </a:rPr>
              <a:t>- </a:t>
            </a:r>
            <a:r>
              <a:rPr lang="de-DE" sz="2000" dirty="0" smtClean="0">
                <a:latin typeface="+mn-lt"/>
              </a:rPr>
              <a:t>Sanierung Fassade u.a.</a:t>
            </a:r>
            <a:br>
              <a:rPr lang="de-DE" sz="2000" dirty="0" smtClean="0">
                <a:latin typeface="+mn-lt"/>
              </a:rPr>
            </a:br>
            <a:r>
              <a:rPr lang="de-DE" sz="2000" dirty="0" smtClean="0">
                <a:latin typeface="+mn-lt"/>
              </a:rPr>
              <a:t/>
            </a:r>
            <a:br>
              <a:rPr lang="de-DE" sz="2000" dirty="0" smtClean="0">
                <a:latin typeface="+mn-lt"/>
              </a:rPr>
            </a:br>
            <a:r>
              <a:rPr lang="de-DE" sz="2000" dirty="0" smtClean="0">
                <a:latin typeface="+mn-lt"/>
              </a:rPr>
              <a:t>- geschätzte Sanierungskosten</a:t>
            </a:r>
            <a:br>
              <a:rPr lang="de-DE" sz="2000" dirty="0" smtClean="0">
                <a:latin typeface="+mn-lt"/>
              </a:rPr>
            </a:br>
            <a:r>
              <a:rPr lang="de-DE" sz="2000" dirty="0" smtClean="0">
                <a:latin typeface="+mn-lt"/>
              </a:rPr>
              <a:t/>
            </a:r>
            <a:br>
              <a:rPr lang="de-DE" sz="2000" dirty="0" smtClean="0">
                <a:latin typeface="+mn-lt"/>
              </a:rPr>
            </a:br>
            <a:r>
              <a:rPr lang="de-DE" sz="2000" dirty="0" smtClean="0">
                <a:latin typeface="+mn-lt"/>
              </a:rPr>
              <a:t/>
            </a:r>
            <a:br>
              <a:rPr lang="de-DE" sz="2000" dirty="0" smtClean="0">
                <a:latin typeface="+mn-lt"/>
              </a:rPr>
            </a:br>
            <a:endParaRPr lang="de-DE" sz="2000" dirty="0">
              <a:latin typeface="+mn-lt"/>
            </a:endParaRPr>
          </a:p>
        </p:txBody>
      </p:sp>
      <p:sp>
        <p:nvSpPr>
          <p:cNvPr id="3" name="Foliennummernplatzhalter 2"/>
          <p:cNvSpPr>
            <a:spLocks noGrp="1"/>
          </p:cNvSpPr>
          <p:nvPr>
            <p:ph type="sldNum" sz="quarter" idx="12"/>
          </p:nvPr>
        </p:nvSpPr>
        <p:spPr/>
        <p:txBody>
          <a:bodyPr/>
          <a:lstStyle/>
          <a:p>
            <a:fld id="{A11C8D66-B3F6-48D0-B4ED-9459667E254F}" type="slidenum">
              <a:rPr lang="de-DE" smtClean="0"/>
              <a:pPr/>
              <a:t>3</a:t>
            </a:fld>
            <a:endParaRPr lang="de-DE"/>
          </a:p>
        </p:txBody>
      </p:sp>
    </p:spTree>
    <p:extLst>
      <p:ext uri="{BB962C8B-B14F-4D97-AF65-F5344CB8AC3E}">
        <p14:creationId xmlns="" xmlns:p14="http://schemas.microsoft.com/office/powerpoint/2010/main" val="8293544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IMG_2275_2333x1750.jpg"/>
          <p:cNvPicPr>
            <a:picLocks noChangeAspect="1"/>
          </p:cNvPicPr>
          <p:nvPr/>
        </p:nvPicPr>
        <p:blipFill>
          <a:blip r:embed="rId2" cstate="print"/>
          <a:stretch>
            <a:fillRect/>
          </a:stretch>
        </p:blipFill>
        <p:spPr>
          <a:xfrm>
            <a:off x="5286380" y="571480"/>
            <a:ext cx="3285667" cy="2464602"/>
          </a:xfrm>
          <a:prstGeom prst="rect">
            <a:avLst/>
          </a:prstGeom>
        </p:spPr>
      </p:pic>
      <p:pic>
        <p:nvPicPr>
          <p:cNvPr id="4" name="Grafik 3" descr="DSC_0029_1805x1200.jpg"/>
          <p:cNvPicPr>
            <a:picLocks noChangeAspect="1"/>
          </p:cNvPicPr>
          <p:nvPr/>
        </p:nvPicPr>
        <p:blipFill>
          <a:blip r:embed="rId3" cstate="print"/>
          <a:stretch>
            <a:fillRect/>
          </a:stretch>
        </p:blipFill>
        <p:spPr>
          <a:xfrm>
            <a:off x="5286380" y="3357562"/>
            <a:ext cx="3282544" cy="2182301"/>
          </a:xfrm>
          <a:prstGeom prst="rect">
            <a:avLst/>
          </a:prstGeom>
        </p:spPr>
      </p:pic>
      <p:sp>
        <p:nvSpPr>
          <p:cNvPr id="2" name="Titel 1"/>
          <p:cNvSpPr>
            <a:spLocks noGrp="1"/>
          </p:cNvSpPr>
          <p:nvPr>
            <p:ph type="title"/>
          </p:nvPr>
        </p:nvSpPr>
        <p:spPr>
          <a:xfrm>
            <a:off x="500034" y="785794"/>
            <a:ext cx="8183880" cy="4857784"/>
          </a:xfrm>
        </p:spPr>
        <p:txBody>
          <a:bodyPr>
            <a:normAutofit fontScale="90000"/>
          </a:bodyPr>
          <a:lstStyle/>
          <a:p>
            <a:r>
              <a:rPr lang="de-DE" dirty="0" smtClean="0"/>
              <a:t>Sanierung Betonbauteile</a:t>
            </a:r>
            <a:br>
              <a:rPr lang="de-DE" dirty="0" smtClean="0"/>
            </a:br>
            <a:r>
              <a:rPr lang="de-DE" sz="2700" dirty="0" smtClean="0"/>
              <a:t/>
            </a:r>
            <a:br>
              <a:rPr lang="de-DE" sz="2700" dirty="0" smtClean="0"/>
            </a:br>
            <a:r>
              <a:rPr lang="de-DE" sz="2700" dirty="0" smtClean="0"/>
              <a:t>Oberirrdische Betoninstandsetzung</a:t>
            </a:r>
            <a:br>
              <a:rPr lang="de-DE" sz="2700" dirty="0" smtClean="0"/>
            </a:br>
            <a:r>
              <a:rPr lang="de-DE" sz="2700" dirty="0" smtClean="0"/>
              <a:t>mindestens 100.000 EUR;</a:t>
            </a:r>
            <a:br>
              <a:rPr lang="de-DE" sz="2700" dirty="0" smtClean="0"/>
            </a:br>
            <a:r>
              <a:rPr lang="de-DE" sz="2700" dirty="0" smtClean="0"/>
              <a:t/>
            </a:r>
            <a:br>
              <a:rPr lang="de-DE" sz="2700" dirty="0" smtClean="0"/>
            </a:br>
            <a:r>
              <a:rPr lang="de-DE" sz="2800" dirty="0" smtClean="0"/>
              <a:t>Betoninstandsetzung an der Unterseite des großen Saales</a:t>
            </a:r>
            <a:br>
              <a:rPr lang="de-DE" sz="2800" dirty="0" smtClean="0"/>
            </a:br>
            <a:r>
              <a:rPr lang="de-DE" sz="2800" dirty="0" smtClean="0"/>
              <a:t>mindestens 220.000 EUR; </a:t>
            </a:r>
            <a:br>
              <a:rPr lang="de-DE" sz="2800" dirty="0" smtClean="0"/>
            </a:br>
            <a:r>
              <a:rPr lang="de-DE" sz="2800" dirty="0" smtClean="0"/>
              <a:t/>
            </a:r>
            <a:br>
              <a:rPr lang="de-DE" sz="2800" dirty="0" smtClean="0"/>
            </a:br>
            <a:r>
              <a:rPr lang="de-DE" sz="2800" dirty="0" err="1" smtClean="0"/>
              <a:t>unterseitige</a:t>
            </a:r>
            <a:r>
              <a:rPr lang="de-DE" sz="2800" dirty="0" smtClean="0"/>
              <a:t> Wärmedämmung des aufgeständerten Saalbereiches</a:t>
            </a:r>
            <a:br>
              <a:rPr lang="de-DE" sz="2800" dirty="0" smtClean="0"/>
            </a:br>
            <a:r>
              <a:rPr lang="de-DE" sz="2800" dirty="0" smtClean="0"/>
              <a:t>mindestens 60.000 EUR</a:t>
            </a:r>
            <a:endParaRPr lang="de-DE" sz="2700" dirty="0"/>
          </a:p>
        </p:txBody>
      </p:sp>
      <p:sp>
        <p:nvSpPr>
          <p:cNvPr id="3" name="Foliennummernplatzhalter 2"/>
          <p:cNvSpPr>
            <a:spLocks noGrp="1"/>
          </p:cNvSpPr>
          <p:nvPr>
            <p:ph type="sldNum" sz="quarter" idx="12"/>
          </p:nvPr>
        </p:nvSpPr>
        <p:spPr/>
        <p:txBody>
          <a:bodyPr/>
          <a:lstStyle/>
          <a:p>
            <a:fld id="{A11C8D66-B3F6-48D0-B4ED-9459667E254F}" type="slidenum">
              <a:rPr lang="de-DE" smtClean="0"/>
              <a:pPr/>
              <a:t>4</a:t>
            </a:fld>
            <a:endParaRPr lang="de-DE"/>
          </a:p>
        </p:txBody>
      </p:sp>
    </p:spTree>
    <p:extLst>
      <p:ext uri="{BB962C8B-B14F-4D97-AF65-F5344CB8AC3E}">
        <p14:creationId xmlns="" xmlns:p14="http://schemas.microsoft.com/office/powerpoint/2010/main" val="625922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IMG_2296_2333x1750.jpg"/>
          <p:cNvPicPr>
            <a:picLocks noChangeAspect="1"/>
          </p:cNvPicPr>
          <p:nvPr/>
        </p:nvPicPr>
        <p:blipFill>
          <a:blip r:embed="rId2" cstate="print"/>
          <a:stretch>
            <a:fillRect/>
          </a:stretch>
        </p:blipFill>
        <p:spPr>
          <a:xfrm>
            <a:off x="5929322" y="500042"/>
            <a:ext cx="2713958" cy="2035759"/>
          </a:xfrm>
          <a:prstGeom prst="rect">
            <a:avLst/>
          </a:prstGeom>
        </p:spPr>
      </p:pic>
      <p:sp>
        <p:nvSpPr>
          <p:cNvPr id="2" name="Titel 1"/>
          <p:cNvSpPr>
            <a:spLocks noGrp="1"/>
          </p:cNvSpPr>
          <p:nvPr>
            <p:ph type="title"/>
          </p:nvPr>
        </p:nvSpPr>
        <p:spPr>
          <a:xfrm>
            <a:off x="500034" y="785794"/>
            <a:ext cx="8183880" cy="4857784"/>
          </a:xfrm>
        </p:spPr>
        <p:txBody>
          <a:bodyPr>
            <a:normAutofit fontScale="90000"/>
          </a:bodyPr>
          <a:lstStyle/>
          <a:p>
            <a:pPr marL="457200" indent="-457200"/>
            <a:r>
              <a:rPr lang="de-DE" dirty="0" smtClean="0"/>
              <a:t>Sanierung Haustechnik</a:t>
            </a:r>
            <a:br>
              <a:rPr lang="de-DE" dirty="0" smtClean="0"/>
            </a:br>
            <a:r>
              <a:rPr lang="de-DE" sz="2700" dirty="0" smtClean="0"/>
              <a:t/>
            </a:r>
            <a:br>
              <a:rPr lang="de-DE" sz="2700" dirty="0" smtClean="0"/>
            </a:br>
            <a:r>
              <a:rPr lang="de-DE" sz="2400" dirty="0" smtClean="0"/>
              <a:t>Erneuerung der Lüftungsanlage und Installation von Brandschutzklappen</a:t>
            </a:r>
            <a:br>
              <a:rPr lang="de-DE" sz="2400" dirty="0" smtClean="0"/>
            </a:br>
            <a:r>
              <a:rPr lang="de-DE" sz="2400" dirty="0" smtClean="0"/>
              <a:t/>
            </a:r>
            <a:br>
              <a:rPr lang="de-DE" sz="2400" dirty="0" smtClean="0"/>
            </a:br>
            <a:r>
              <a:rPr lang="de-DE" sz="1600" b="0" dirty="0" smtClean="0"/>
              <a:t>Die Lüftungsanlage entspricht nicht mehr den heutigen Ansprüchen, da die Luftmenge für die Anzahl der vorhandenen Sitzplätze nicht ausreicht. Um eine Erhöhung der Luftmenge zu erreichen, müssten die Querschnitte in den Öffnungen der Stahlbetonträger vergrößert werden. Dies ist bautechnisch ohne weiteres nicht möglich, da damit die statische Dachkonstruktion im Bereich der Bühne geschwächt würde. </a:t>
            </a:r>
            <a:br>
              <a:rPr lang="de-DE" sz="1600" b="0" dirty="0" smtClean="0"/>
            </a:br>
            <a:r>
              <a:rPr lang="de-DE" sz="1600" b="0" dirty="0" smtClean="0"/>
              <a:t>Anstelle der Brandschutzklappen wurden Rauchmelder in den Lüftungskanälen eingebaut, die im Brandfalle die Lüftungsanlage ausschalten. Dies ist nur eine Notlösung. Im Renovierungsfall wird keine neue Genehmigung für den Betrieb der Stadthalle ohne Brandschutzklappen erteilt.</a:t>
            </a:r>
            <a:br>
              <a:rPr lang="de-DE" sz="1600" b="0" dirty="0" smtClean="0"/>
            </a:br>
            <a:r>
              <a:rPr lang="de-DE" sz="1600" b="0" dirty="0" smtClean="0"/>
              <a:t>Die Lüftungsanlage muss daher komplett erneuert und vergrößert werden. In diesem Zusammenhang kann auch die Akustik im Bereich der Bühne auf den neusten Stand gebracht werden.</a:t>
            </a:r>
            <a:r>
              <a:rPr lang="de-DE" sz="1800" dirty="0" smtClean="0"/>
              <a:t/>
            </a:r>
            <a:br>
              <a:rPr lang="de-DE" sz="1800" dirty="0" smtClean="0"/>
            </a:br>
            <a:endParaRPr lang="de-DE" sz="1800" dirty="0"/>
          </a:p>
        </p:txBody>
      </p:sp>
      <p:sp>
        <p:nvSpPr>
          <p:cNvPr id="3" name="Foliennummernplatzhalter 2"/>
          <p:cNvSpPr>
            <a:spLocks noGrp="1"/>
          </p:cNvSpPr>
          <p:nvPr>
            <p:ph type="sldNum" sz="quarter" idx="12"/>
          </p:nvPr>
        </p:nvSpPr>
        <p:spPr/>
        <p:txBody>
          <a:bodyPr/>
          <a:lstStyle/>
          <a:p>
            <a:fld id="{A11C8D66-B3F6-48D0-B4ED-9459667E254F}" type="slidenum">
              <a:rPr lang="de-DE" smtClean="0"/>
              <a:pPr/>
              <a:t>5</a:t>
            </a:fld>
            <a:endParaRPr lang="de-DE"/>
          </a:p>
        </p:txBody>
      </p:sp>
    </p:spTree>
    <p:extLst>
      <p:ext uri="{BB962C8B-B14F-4D97-AF65-F5344CB8AC3E}">
        <p14:creationId xmlns="" xmlns:p14="http://schemas.microsoft.com/office/powerpoint/2010/main" val="625922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IMG_2290_1750x2333.jpg"/>
          <p:cNvPicPr>
            <a:picLocks noChangeAspect="1"/>
          </p:cNvPicPr>
          <p:nvPr/>
        </p:nvPicPr>
        <p:blipFill>
          <a:blip r:embed="rId2" cstate="print"/>
          <a:stretch>
            <a:fillRect/>
          </a:stretch>
        </p:blipFill>
        <p:spPr>
          <a:xfrm>
            <a:off x="6893750" y="428604"/>
            <a:ext cx="1714757" cy="2286016"/>
          </a:xfrm>
          <a:prstGeom prst="rect">
            <a:avLst/>
          </a:prstGeom>
        </p:spPr>
      </p:pic>
      <p:sp>
        <p:nvSpPr>
          <p:cNvPr id="2" name="Titel 1"/>
          <p:cNvSpPr>
            <a:spLocks noGrp="1"/>
          </p:cNvSpPr>
          <p:nvPr>
            <p:ph type="title"/>
          </p:nvPr>
        </p:nvSpPr>
        <p:spPr>
          <a:xfrm>
            <a:off x="500034" y="785794"/>
            <a:ext cx="8183880" cy="4857784"/>
          </a:xfrm>
        </p:spPr>
        <p:txBody>
          <a:bodyPr>
            <a:normAutofit fontScale="90000"/>
          </a:bodyPr>
          <a:lstStyle/>
          <a:p>
            <a:pPr marL="457200" indent="-457200"/>
            <a:r>
              <a:rPr lang="de-DE" dirty="0" smtClean="0"/>
              <a:t>Sanierung Haustechnik</a:t>
            </a:r>
            <a:br>
              <a:rPr lang="de-DE" dirty="0" smtClean="0"/>
            </a:br>
            <a:r>
              <a:rPr lang="de-DE" sz="2700" dirty="0" smtClean="0"/>
              <a:t/>
            </a:r>
            <a:br>
              <a:rPr lang="de-DE" sz="2700" dirty="0" smtClean="0"/>
            </a:br>
            <a:r>
              <a:rPr lang="de-DE" sz="2400" dirty="0" smtClean="0"/>
              <a:t>Erneuerung der Elektroinstallation </a:t>
            </a:r>
            <a:br>
              <a:rPr lang="de-DE" sz="2400" dirty="0" smtClean="0"/>
            </a:br>
            <a:r>
              <a:rPr lang="de-DE" sz="2400" dirty="0" smtClean="0"/>
              <a:t/>
            </a:r>
            <a:br>
              <a:rPr lang="de-DE" sz="2400" dirty="0" smtClean="0"/>
            </a:br>
            <a:r>
              <a:rPr lang="de-DE" sz="1800" b="0" dirty="0" smtClean="0"/>
              <a:t>Der TÜV SÜD, Frankfurt, hat bei der letzten Prüfung der Sicherheitsbeleuchtung, der Blitzschutzanlage und der allgemeinen Stromversorgung wesentliche Mängel festgestellt. Alle Verteilungen müssen vergrößert werden.</a:t>
            </a:r>
            <a:br>
              <a:rPr lang="de-DE" sz="1800" b="0" dirty="0" smtClean="0"/>
            </a:br>
            <a:r>
              <a:rPr lang="de-DE" sz="1800" b="0" dirty="0" smtClean="0"/>
              <a:t>Stromleitungen müssen teilweise erneuert werden da die Isolationswerte nicht ausreichend sind.</a:t>
            </a:r>
            <a:br>
              <a:rPr lang="de-DE" sz="1800" b="0" dirty="0" smtClean="0"/>
            </a:br>
            <a:r>
              <a:rPr lang="de-DE" sz="1800" b="0" dirty="0" smtClean="0"/>
              <a:t>Da die Stadthalle im Sanierungsfalle für die nächsten Jahrzehnte zur Verfügung stehen soll, muss die gesamte Elektroinstallation auf den heutigen technischen Stand gebracht werden.</a:t>
            </a:r>
            <a:br>
              <a:rPr lang="de-DE" sz="1800" b="0" dirty="0" smtClean="0"/>
            </a:br>
            <a:r>
              <a:rPr lang="de-DE" sz="1800" b="0" dirty="0" smtClean="0"/>
              <a:t>Weiterhin muss eine Brandmeldeanlage installiert und der Blitzschutz erweitert werden.</a:t>
            </a:r>
            <a:br>
              <a:rPr lang="de-DE" sz="1800" b="0" dirty="0" smtClean="0"/>
            </a:br>
            <a:r>
              <a:rPr lang="de-DE" sz="1600" b="0" dirty="0" smtClean="0"/>
              <a:t/>
            </a:r>
            <a:br>
              <a:rPr lang="de-DE" sz="1600" b="0" dirty="0" smtClean="0"/>
            </a:br>
            <a:endParaRPr lang="de-DE" sz="1800" dirty="0"/>
          </a:p>
        </p:txBody>
      </p:sp>
      <p:sp>
        <p:nvSpPr>
          <p:cNvPr id="3" name="Foliennummernplatzhalter 2"/>
          <p:cNvSpPr>
            <a:spLocks noGrp="1"/>
          </p:cNvSpPr>
          <p:nvPr>
            <p:ph type="sldNum" sz="quarter" idx="12"/>
          </p:nvPr>
        </p:nvSpPr>
        <p:spPr/>
        <p:txBody>
          <a:bodyPr/>
          <a:lstStyle/>
          <a:p>
            <a:fld id="{A11C8D66-B3F6-48D0-B4ED-9459667E254F}" type="slidenum">
              <a:rPr lang="de-DE" smtClean="0"/>
              <a:pPr/>
              <a:t>6</a:t>
            </a:fld>
            <a:endParaRPr lang="de-DE"/>
          </a:p>
        </p:txBody>
      </p:sp>
    </p:spTree>
    <p:extLst>
      <p:ext uri="{BB962C8B-B14F-4D97-AF65-F5344CB8AC3E}">
        <p14:creationId xmlns="" xmlns:p14="http://schemas.microsoft.com/office/powerpoint/2010/main" val="625922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0034" y="785794"/>
            <a:ext cx="8183880" cy="4857784"/>
          </a:xfrm>
        </p:spPr>
        <p:txBody>
          <a:bodyPr>
            <a:normAutofit fontScale="90000"/>
          </a:bodyPr>
          <a:lstStyle/>
          <a:p>
            <a:pPr marL="457200" indent="-457200"/>
            <a:r>
              <a:rPr lang="de-DE" dirty="0" smtClean="0"/>
              <a:t>Sanierung</a:t>
            </a:r>
            <a:r>
              <a:rPr lang="de-DE" sz="3200" dirty="0" smtClean="0"/>
              <a:t> Haustechnik</a:t>
            </a:r>
            <a:r>
              <a:rPr lang="de-DE" dirty="0" smtClean="0"/>
              <a:t/>
            </a:r>
            <a:br>
              <a:rPr lang="de-DE" dirty="0" smtClean="0"/>
            </a:br>
            <a:r>
              <a:rPr lang="de-DE" sz="2700" dirty="0" smtClean="0"/>
              <a:t/>
            </a:r>
            <a:br>
              <a:rPr lang="de-DE" sz="2700" dirty="0" smtClean="0"/>
            </a:br>
            <a:r>
              <a:rPr lang="de-DE" sz="2400" dirty="0" smtClean="0"/>
              <a:t>Sanierung der Umkleide- und Duschräume</a:t>
            </a:r>
            <a:br>
              <a:rPr lang="de-DE" sz="2400" dirty="0" smtClean="0"/>
            </a:br>
            <a:r>
              <a:rPr lang="de-DE" sz="2400" dirty="0" smtClean="0"/>
              <a:t/>
            </a:r>
            <a:br>
              <a:rPr lang="de-DE" sz="2400" dirty="0" smtClean="0"/>
            </a:br>
            <a:r>
              <a:rPr lang="de-DE" sz="1800" b="0" dirty="0" smtClean="0"/>
              <a:t>Der gesamte südliche Bereich der Stadthalle (ehemalige Umkleide-/Duschräume) muss komplett saniert werden. Alle Wasser- und Abwasserleitungen, Elektroleitungen, Putz, Fliesen usw. müssen erneuert werden (Baujahr 1963). Vorbehaltlich weiterer Kosten für eine Nutzungsänderung.</a:t>
            </a:r>
            <a:r>
              <a:rPr lang="de-DE" sz="1400" dirty="0" smtClean="0"/>
              <a:t/>
            </a:r>
            <a:br>
              <a:rPr lang="de-DE" sz="1400" dirty="0" smtClean="0"/>
            </a:br>
            <a:r>
              <a:rPr lang="de-DE" sz="1400" dirty="0" smtClean="0"/>
              <a:t/>
            </a:r>
            <a:br>
              <a:rPr lang="de-DE" sz="1400" dirty="0" smtClean="0"/>
            </a:br>
            <a:r>
              <a:rPr lang="de-DE" sz="1400" dirty="0" smtClean="0"/>
              <a:t/>
            </a:r>
            <a:br>
              <a:rPr lang="de-DE" sz="1400" dirty="0" smtClean="0"/>
            </a:br>
            <a:r>
              <a:rPr lang="de-DE" sz="1400" dirty="0" smtClean="0"/>
              <a:t/>
            </a:r>
            <a:br>
              <a:rPr lang="de-DE" sz="1400" dirty="0" smtClean="0"/>
            </a:br>
            <a:r>
              <a:rPr lang="de-DE" sz="1400" dirty="0" smtClean="0"/>
              <a:t/>
            </a:r>
            <a:br>
              <a:rPr lang="de-DE" sz="1400" dirty="0" smtClean="0"/>
            </a:br>
            <a:r>
              <a:rPr lang="de-DE" sz="1400" dirty="0" smtClean="0"/>
              <a:t/>
            </a:r>
            <a:br>
              <a:rPr lang="de-DE" sz="1400" dirty="0" smtClean="0"/>
            </a:br>
            <a:r>
              <a:rPr lang="de-DE" sz="1400" dirty="0" smtClean="0"/>
              <a:t/>
            </a:r>
            <a:br>
              <a:rPr lang="de-DE" sz="1400" dirty="0" smtClean="0"/>
            </a:br>
            <a:r>
              <a:rPr lang="de-DE" sz="1400" dirty="0" smtClean="0"/>
              <a:t/>
            </a:r>
            <a:br>
              <a:rPr lang="de-DE" sz="1400" dirty="0" smtClean="0"/>
            </a:br>
            <a:r>
              <a:rPr lang="de-DE" sz="1800" dirty="0" smtClean="0"/>
              <a:t/>
            </a:r>
            <a:br>
              <a:rPr lang="de-DE" sz="1800" dirty="0" smtClean="0"/>
            </a:br>
            <a:endParaRPr lang="de-DE" sz="1800" dirty="0"/>
          </a:p>
        </p:txBody>
      </p:sp>
      <p:sp>
        <p:nvSpPr>
          <p:cNvPr id="3" name="Foliennummernplatzhalter 2"/>
          <p:cNvSpPr>
            <a:spLocks noGrp="1"/>
          </p:cNvSpPr>
          <p:nvPr>
            <p:ph type="sldNum" sz="quarter" idx="12"/>
          </p:nvPr>
        </p:nvSpPr>
        <p:spPr/>
        <p:txBody>
          <a:bodyPr/>
          <a:lstStyle/>
          <a:p>
            <a:fld id="{A11C8D66-B3F6-48D0-B4ED-9459667E254F}" type="slidenum">
              <a:rPr lang="de-DE" smtClean="0"/>
              <a:pPr/>
              <a:t>7</a:t>
            </a:fld>
            <a:endParaRPr lang="de-DE"/>
          </a:p>
        </p:txBody>
      </p:sp>
    </p:spTree>
    <p:extLst>
      <p:ext uri="{BB962C8B-B14F-4D97-AF65-F5344CB8AC3E}">
        <p14:creationId xmlns="" xmlns:p14="http://schemas.microsoft.com/office/powerpoint/2010/main" val="625922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0034" y="785794"/>
            <a:ext cx="8183880" cy="4857784"/>
          </a:xfrm>
        </p:spPr>
        <p:txBody>
          <a:bodyPr>
            <a:normAutofit/>
          </a:bodyPr>
          <a:lstStyle/>
          <a:p>
            <a:pPr marL="457200" indent="-457200"/>
            <a:r>
              <a:rPr lang="de-DE" sz="3200" dirty="0" smtClean="0"/>
              <a:t>Sanierung Haustechnik</a:t>
            </a:r>
            <a:r>
              <a:rPr lang="de-DE" dirty="0" smtClean="0"/>
              <a:t/>
            </a:r>
            <a:br>
              <a:rPr lang="de-DE" dirty="0" smtClean="0"/>
            </a:br>
            <a:r>
              <a:rPr lang="de-DE" sz="2700" dirty="0" smtClean="0"/>
              <a:t/>
            </a:r>
            <a:br>
              <a:rPr lang="de-DE" sz="2700" dirty="0" smtClean="0"/>
            </a:br>
            <a:r>
              <a:rPr lang="de-DE" sz="2200" dirty="0" smtClean="0"/>
              <a:t>Erneuerung der Entwässerungsleitungen</a:t>
            </a:r>
            <a:br>
              <a:rPr lang="de-DE" sz="2200" dirty="0" smtClean="0"/>
            </a:br>
            <a:r>
              <a:rPr lang="de-DE" sz="2400" dirty="0" smtClean="0"/>
              <a:t/>
            </a:r>
            <a:br>
              <a:rPr lang="de-DE" sz="2400" dirty="0" smtClean="0"/>
            </a:br>
            <a:r>
              <a:rPr lang="de-DE" sz="1600" b="0" dirty="0" smtClean="0"/>
              <a:t>Der Zustand der Leitungen unter der Halle wird als fraglich erachtet. Hier ist zunächst eine Überprüfung mit Maßnahmenkonzept notwendig.</a:t>
            </a:r>
            <a:r>
              <a:rPr lang="de-DE" sz="1400" dirty="0" smtClean="0"/>
              <a:t/>
            </a:r>
            <a:br>
              <a:rPr lang="de-DE" sz="1400" dirty="0" smtClean="0"/>
            </a:br>
            <a:r>
              <a:rPr lang="de-DE" sz="1400" dirty="0" smtClean="0"/>
              <a:t/>
            </a:r>
            <a:br>
              <a:rPr lang="de-DE" sz="1400" dirty="0" smtClean="0"/>
            </a:br>
            <a:r>
              <a:rPr lang="de-DE" sz="1400" dirty="0" smtClean="0"/>
              <a:t/>
            </a:r>
            <a:br>
              <a:rPr lang="de-DE" sz="1400" dirty="0" smtClean="0"/>
            </a:br>
            <a:r>
              <a:rPr lang="de-DE" sz="1400" dirty="0" smtClean="0"/>
              <a:t/>
            </a:r>
            <a:br>
              <a:rPr lang="de-DE" sz="1400" dirty="0" smtClean="0"/>
            </a:br>
            <a:r>
              <a:rPr lang="de-DE" sz="1400" dirty="0" smtClean="0"/>
              <a:t/>
            </a:r>
            <a:br>
              <a:rPr lang="de-DE" sz="1400" dirty="0" smtClean="0"/>
            </a:br>
            <a:r>
              <a:rPr lang="de-DE" sz="1400" dirty="0" smtClean="0"/>
              <a:t/>
            </a:r>
            <a:br>
              <a:rPr lang="de-DE" sz="1400" dirty="0" smtClean="0"/>
            </a:br>
            <a:r>
              <a:rPr lang="de-DE" sz="1400" dirty="0" smtClean="0"/>
              <a:t/>
            </a:r>
            <a:br>
              <a:rPr lang="de-DE" sz="1400" dirty="0" smtClean="0"/>
            </a:br>
            <a:r>
              <a:rPr lang="de-DE" sz="1400" dirty="0" smtClean="0"/>
              <a:t/>
            </a:r>
            <a:br>
              <a:rPr lang="de-DE" sz="1400" dirty="0" smtClean="0"/>
            </a:br>
            <a:r>
              <a:rPr lang="de-DE" sz="1400" dirty="0" smtClean="0"/>
              <a:t/>
            </a:r>
            <a:br>
              <a:rPr lang="de-DE" sz="1400" dirty="0" smtClean="0"/>
            </a:br>
            <a:r>
              <a:rPr lang="de-DE" sz="1400" dirty="0" smtClean="0"/>
              <a:t/>
            </a:r>
            <a:br>
              <a:rPr lang="de-DE" sz="1400" dirty="0" smtClean="0"/>
            </a:br>
            <a:r>
              <a:rPr lang="de-DE" sz="1800" dirty="0" smtClean="0"/>
              <a:t/>
            </a:r>
            <a:br>
              <a:rPr lang="de-DE" sz="1800" dirty="0" smtClean="0"/>
            </a:br>
            <a:endParaRPr lang="de-DE" sz="1800" dirty="0"/>
          </a:p>
        </p:txBody>
      </p:sp>
      <p:sp>
        <p:nvSpPr>
          <p:cNvPr id="3" name="Foliennummernplatzhalter 2"/>
          <p:cNvSpPr>
            <a:spLocks noGrp="1"/>
          </p:cNvSpPr>
          <p:nvPr>
            <p:ph type="sldNum" sz="quarter" idx="12"/>
          </p:nvPr>
        </p:nvSpPr>
        <p:spPr/>
        <p:txBody>
          <a:bodyPr/>
          <a:lstStyle/>
          <a:p>
            <a:fld id="{A11C8D66-B3F6-48D0-B4ED-9459667E254F}" type="slidenum">
              <a:rPr lang="de-DE" smtClean="0"/>
              <a:pPr/>
              <a:t>8</a:t>
            </a:fld>
            <a:endParaRPr lang="de-DE"/>
          </a:p>
        </p:txBody>
      </p:sp>
    </p:spTree>
    <p:extLst>
      <p:ext uri="{BB962C8B-B14F-4D97-AF65-F5344CB8AC3E}">
        <p14:creationId xmlns="" xmlns:p14="http://schemas.microsoft.com/office/powerpoint/2010/main" val="625922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0034" y="785794"/>
            <a:ext cx="8183880" cy="4857784"/>
          </a:xfrm>
        </p:spPr>
        <p:txBody>
          <a:bodyPr>
            <a:normAutofit fontScale="90000"/>
          </a:bodyPr>
          <a:lstStyle/>
          <a:p>
            <a:pPr marL="457200" indent="-457200"/>
            <a:r>
              <a:rPr lang="de-DE" dirty="0" smtClean="0"/>
              <a:t>Sanierung Fassade u.a.</a:t>
            </a:r>
            <a:br>
              <a:rPr lang="de-DE" dirty="0" smtClean="0"/>
            </a:br>
            <a:r>
              <a:rPr lang="de-DE" sz="2700" dirty="0" smtClean="0"/>
              <a:t/>
            </a:r>
            <a:br>
              <a:rPr lang="de-DE" sz="2700" dirty="0" smtClean="0"/>
            </a:br>
            <a:r>
              <a:rPr lang="de-DE" sz="2400" dirty="0" smtClean="0"/>
              <a:t>Erneuerung</a:t>
            </a:r>
            <a:r>
              <a:rPr lang="de-DE" sz="2200" dirty="0" smtClean="0"/>
              <a:t> des Daches</a:t>
            </a:r>
            <a:br>
              <a:rPr lang="de-DE" sz="2200" dirty="0" smtClean="0"/>
            </a:br>
            <a:r>
              <a:rPr lang="de-DE" sz="2400" dirty="0" smtClean="0"/>
              <a:t/>
            </a:r>
            <a:br>
              <a:rPr lang="de-DE" sz="2400" dirty="0" smtClean="0"/>
            </a:br>
            <a:r>
              <a:rPr lang="de-DE" sz="1800" b="0" dirty="0" smtClean="0"/>
              <a:t>Aufgrund des Alters und der Tatsache, dass die innenliegenden Entwässerungsrinnen in den vergangenen Jahren häufig zu Undichtigkeiten geführt haben, muss das Dach komplett saniert werden, inkl. Wärmedämmung.</a:t>
            </a:r>
            <a:br>
              <a:rPr lang="de-DE" sz="1800" b="0" dirty="0" smtClean="0"/>
            </a:br>
            <a:r>
              <a:rPr lang="de-DE" sz="1800" b="0" dirty="0" smtClean="0"/>
              <a:t>Kostenschätzung ca. 190.000 EUR</a:t>
            </a:r>
            <a:r>
              <a:rPr lang="de-DE" sz="1400" dirty="0" smtClean="0"/>
              <a:t/>
            </a:r>
            <a:br>
              <a:rPr lang="de-DE" sz="1400" dirty="0" smtClean="0"/>
            </a:br>
            <a:r>
              <a:rPr lang="de-DE" sz="1400" dirty="0" smtClean="0"/>
              <a:t/>
            </a:r>
            <a:br>
              <a:rPr lang="de-DE" sz="1400" dirty="0" smtClean="0"/>
            </a:br>
            <a:r>
              <a:rPr lang="de-DE" sz="1400" dirty="0" smtClean="0"/>
              <a:t/>
            </a:r>
            <a:br>
              <a:rPr lang="de-DE" sz="1400" dirty="0" smtClean="0"/>
            </a:br>
            <a:r>
              <a:rPr lang="de-DE" sz="1400" dirty="0" smtClean="0"/>
              <a:t/>
            </a:r>
            <a:br>
              <a:rPr lang="de-DE" sz="1400" dirty="0" smtClean="0"/>
            </a:br>
            <a:r>
              <a:rPr lang="de-DE" sz="1400" dirty="0" smtClean="0"/>
              <a:t/>
            </a:r>
            <a:br>
              <a:rPr lang="de-DE" sz="1400" dirty="0" smtClean="0"/>
            </a:br>
            <a:r>
              <a:rPr lang="de-DE" sz="1400" dirty="0" smtClean="0"/>
              <a:t/>
            </a:r>
            <a:br>
              <a:rPr lang="de-DE" sz="1400" dirty="0" smtClean="0"/>
            </a:br>
            <a:r>
              <a:rPr lang="de-DE" sz="1400" dirty="0" smtClean="0"/>
              <a:t/>
            </a:r>
            <a:br>
              <a:rPr lang="de-DE" sz="1400" dirty="0" smtClean="0"/>
            </a:br>
            <a:r>
              <a:rPr lang="de-DE" sz="1400" dirty="0" smtClean="0"/>
              <a:t/>
            </a:r>
            <a:br>
              <a:rPr lang="de-DE" sz="1400" dirty="0" smtClean="0"/>
            </a:br>
            <a:r>
              <a:rPr lang="de-DE" sz="1800" dirty="0" smtClean="0"/>
              <a:t/>
            </a:r>
            <a:br>
              <a:rPr lang="de-DE" sz="1800" dirty="0" smtClean="0"/>
            </a:br>
            <a:endParaRPr lang="de-DE" sz="1800" dirty="0"/>
          </a:p>
        </p:txBody>
      </p:sp>
      <p:sp>
        <p:nvSpPr>
          <p:cNvPr id="3" name="Foliennummernplatzhalter 2"/>
          <p:cNvSpPr>
            <a:spLocks noGrp="1"/>
          </p:cNvSpPr>
          <p:nvPr>
            <p:ph type="sldNum" sz="quarter" idx="12"/>
          </p:nvPr>
        </p:nvSpPr>
        <p:spPr/>
        <p:txBody>
          <a:bodyPr/>
          <a:lstStyle/>
          <a:p>
            <a:fld id="{A11C8D66-B3F6-48D0-B4ED-9459667E254F}" type="slidenum">
              <a:rPr lang="de-DE" smtClean="0"/>
              <a:pPr/>
              <a:t>9</a:t>
            </a:fld>
            <a:endParaRPr lang="de-DE"/>
          </a:p>
        </p:txBody>
      </p:sp>
    </p:spTree>
    <p:extLst>
      <p:ext uri="{BB962C8B-B14F-4D97-AF65-F5344CB8AC3E}">
        <p14:creationId xmlns="" xmlns:p14="http://schemas.microsoft.com/office/powerpoint/2010/main" val="625922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anymed">
  <a:themeElements>
    <a:clrScheme name="Ganymed">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Ganymed">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Ganymed">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0</TotalTime>
  <Words>108</Words>
  <Application>Microsoft Office PowerPoint</Application>
  <PresentationFormat>Bildschirmpräsentation (4:3)</PresentationFormat>
  <Paragraphs>74</Paragraphs>
  <Slides>21</Slides>
  <Notes>0</Notes>
  <HiddenSlides>0</HiddenSlides>
  <MMClips>0</MMClips>
  <ScaleCrop>false</ScaleCrop>
  <HeadingPairs>
    <vt:vector size="4" baseType="variant">
      <vt:variant>
        <vt:lpstr>Design</vt:lpstr>
      </vt:variant>
      <vt:variant>
        <vt:i4>1</vt:i4>
      </vt:variant>
      <vt:variant>
        <vt:lpstr>Folientitel</vt:lpstr>
      </vt:variant>
      <vt:variant>
        <vt:i4>21</vt:i4>
      </vt:variant>
    </vt:vector>
  </HeadingPairs>
  <TitlesOfParts>
    <vt:vector size="22" baseType="lpstr">
      <vt:lpstr>Ganymed</vt:lpstr>
      <vt:lpstr>Stadthalle  Wetter (Hessen) </vt:lpstr>
      <vt:lpstr>  - Bericht Ingenieurbüro Pfeiffer &amp; Schmidt  - Investitionsvolumen Sanierung    alte Halle  - Investitionsvolumen Neubau   - Vorstellung des neuen Investorenmodells  - Alternativbebauung    - Stellungnahme Kommunalaufsicht  - Abwägung Vor- und Nachteile </vt:lpstr>
      <vt:lpstr>- Sanierung Betonbauteile  - Sanierung Haustechnik  - Sanierung Fassade u.a.  - geschätzte Sanierungskosten   </vt:lpstr>
      <vt:lpstr>Sanierung Betonbauteile  Oberirrdische Betoninstandsetzung mindestens 100.000 EUR;  Betoninstandsetzung an der Unterseite des großen Saales mindestens 220.000 EUR;   unterseitige Wärmedämmung des aufgeständerten Saalbereiches mindestens 60.000 EUR</vt:lpstr>
      <vt:lpstr>Sanierung Haustechnik  Erneuerung der Lüftungsanlage und Installation von Brandschutzklappen  Die Lüftungsanlage entspricht nicht mehr den heutigen Ansprüchen, da die Luftmenge für die Anzahl der vorhandenen Sitzplätze nicht ausreicht. Um eine Erhöhung der Luftmenge zu erreichen, müssten die Querschnitte in den Öffnungen der Stahlbetonträger vergrößert werden. Dies ist bautechnisch ohne weiteres nicht möglich, da damit die statische Dachkonstruktion im Bereich der Bühne geschwächt würde.  Anstelle der Brandschutzklappen wurden Rauchmelder in den Lüftungskanälen eingebaut, die im Brandfalle die Lüftungsanlage ausschalten. Dies ist nur eine Notlösung. Im Renovierungsfall wird keine neue Genehmigung für den Betrieb der Stadthalle ohne Brandschutzklappen erteilt. Die Lüftungsanlage muss daher komplett erneuert und vergrößert werden. In diesem Zusammenhang kann auch die Akustik im Bereich der Bühne auf den neusten Stand gebracht werden. </vt:lpstr>
      <vt:lpstr>Sanierung Haustechnik  Erneuerung der Elektroinstallation   Der TÜV SÜD, Frankfurt, hat bei der letzten Prüfung der Sicherheitsbeleuchtung, der Blitzschutzanlage und der allgemeinen Stromversorgung wesentliche Mängel festgestellt. Alle Verteilungen müssen vergrößert werden. Stromleitungen müssen teilweise erneuert werden da die Isolationswerte nicht ausreichend sind. Da die Stadthalle im Sanierungsfalle für die nächsten Jahrzehnte zur Verfügung stehen soll, muss die gesamte Elektroinstallation auf den heutigen technischen Stand gebracht werden. Weiterhin muss eine Brandmeldeanlage installiert und der Blitzschutz erweitert werden.  </vt:lpstr>
      <vt:lpstr>Sanierung Haustechnik  Sanierung der Umkleide- und Duschräume  Der gesamte südliche Bereich der Stadthalle (ehemalige Umkleide-/Duschräume) muss komplett saniert werden. Alle Wasser- und Abwasserleitungen, Elektroleitungen, Putz, Fliesen usw. müssen erneuert werden (Baujahr 1963). Vorbehaltlich weiterer Kosten für eine Nutzungsänderung.         </vt:lpstr>
      <vt:lpstr>Sanierung Haustechnik  Erneuerung der Entwässerungsleitungen  Der Zustand der Leitungen unter der Halle wird als fraglich erachtet. Hier ist zunächst eine Überprüfung mit Maßnahmenkonzept notwendig.           </vt:lpstr>
      <vt:lpstr>Sanierung Fassade u.a.  Erneuerung des Daches  Aufgrund des Alters und der Tatsache, dass die innenliegenden Entwässerungsrinnen in den vergangenen Jahren häufig zu Undichtigkeiten geführt haben, muss das Dach komplett saniert werden, inkl. Wärmedämmung. Kostenschätzung ca. 190.000 EUR         </vt:lpstr>
      <vt:lpstr>Sanierung Fassade u.a.  Einbau einer Fluchttür (Empore im großen Saal)   Auf der Empore fehlt der zweite Rettungsweg (wurde bisher geduldet). Eine Fluchttür nach außen sowie eine bewitterte Außentreppe müssen errichtet werden. Die Erneuerung der Innentreppe und des Geländers sind notwendig.          </vt:lpstr>
      <vt:lpstr>Sanierung Fassade u.a.  Erneuerung des Parkettbodens im großen Saal   Der Parkettboden in der Stadthalle kann nur noch einmal abgeschliffen werden. Im Falle einer Renovierung muss dieser erneuert werden. Der Boden würde nach einem neuen Abschliff zwangsläufig schadenanfälliger gegen Belastungsschläge wie sie beim Sport auftreten.          </vt:lpstr>
      <vt:lpstr>Sanierung Fassade u.a.  Erneuerung der Küche im Altbaubereich   Die Küche (Mobiliar, Fliesen, Elektroinstallation, Wasserleitung, Abwasserleitung und Heizung) ist Baujahr 1963 und muss erneuert werden.            </vt:lpstr>
      <vt:lpstr>Sanierung Fassade u.a.  Erneuerung aller Fenster und Türen, insbesondere der Fensterfront im großen Saal   Die Fenster und Türen sind mit Ausnahme des Anbaus aus den 1980er Jahren rund 47 Jahre alt und müssen durch zeitgemäße 3-fach verglaste Fenster komplett ersetzt werden.          </vt:lpstr>
      <vt:lpstr> Bei Instandsetzungs- und Sanierungsmaßnahmen verbleiben, trotz vorgeschalteter Untersuchungen und Prüfungen, immer ein deutliches Restrisiko. Daher kann es im Zuge der Bauausführung zu Kostensteigerungen kommen, die im Vorfeld nicht abzuschätzen sind!   Bauliche Veränderungen die mit einer Baugenehmigungs-pflicht verbunden sind (z.B. Dachsanierung) führen unmittelbar dazu, dass die neuesten Regelungen der EnEV 2009 für die gesamte Halle und gleichzeitig alle technischen Anlagen nach heutigem Standard umgebaut werden müssen (Brandschutz, Anlagentechnik etc.)</vt:lpstr>
      <vt:lpstr>Geschätzte Sanierungskosten  reine energetische Sanierung ca. 1,8 Mio. EUR  Durch den Zustand der Halle zeichnet sich aber die Notwendigkeit einer grundhaften Sanierung ab. Es stellt sich somit die Frage der Sinnhaftigkeit einer reinen energetischen Sanierung.    </vt:lpstr>
      <vt:lpstr>Rechenbeispiel Sanierung:</vt:lpstr>
      <vt:lpstr>Geschätzte Sanierungskosten  grundhafte Sanierung der bestehenden Gebäudestruktur ca. 3,5 Mio. EUR  Geschätzte Bauzeit mind. 9 Monate       </vt:lpstr>
      <vt:lpstr>Geschätzte Neubaukosten  Nutzfläche 1.170 m² (entspricht dem Raumangebot der jetzigen Stadthalle)  Investitionsvolumen 3,5 Mio. EUR monatliche Miete/Pacht 16.965 EUR        </vt:lpstr>
      <vt:lpstr>        </vt:lpstr>
      <vt:lpstr>Was spricht für eine Sanierung: - Das Gebäude befindet sich weiterhin in    städtischem Eigentum - Der Standort bleibt bestehen</vt:lpstr>
      <vt:lpstr>Was spricht für einen Neubau: - Die Kosten sind berechenbar - Optimale Raumaufteilung, Stand der Technik in    allen Bereichen für die nächsten Jahrzehnte  - Zentrale Lage der Stadthalle - großes Parkraumangebot - Belebung der Innenstadt - keine Abschreibungen / reine Miete</vt:lpstr>
    </vt:vector>
  </TitlesOfParts>
  <Company>Your Company Name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Stadthalle  Wetter (Hessen)</dc:title>
  <dc:creator>Your User Name</dc:creator>
  <cp:lastModifiedBy>Bordt.Stefan</cp:lastModifiedBy>
  <cp:revision>42</cp:revision>
  <dcterms:created xsi:type="dcterms:W3CDTF">2010-12-05T14:06:10Z</dcterms:created>
  <dcterms:modified xsi:type="dcterms:W3CDTF">2010-12-08T14:44:04Z</dcterms:modified>
</cp:coreProperties>
</file>